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6"/>
  </p:notesMasterIdLst>
  <p:sldIdLst>
    <p:sldId id="256" r:id="rId2"/>
    <p:sldId id="289" r:id="rId3"/>
    <p:sldId id="290" r:id="rId4"/>
    <p:sldId id="291" r:id="rId5"/>
    <p:sldId id="293" r:id="rId6"/>
    <p:sldId id="294" r:id="rId7"/>
    <p:sldId id="292" r:id="rId8"/>
    <p:sldId id="286" r:id="rId9"/>
    <p:sldId id="281" r:id="rId10"/>
    <p:sldId id="295" r:id="rId11"/>
    <p:sldId id="298" r:id="rId12"/>
    <p:sldId id="296" r:id="rId13"/>
    <p:sldId id="297" r:id="rId14"/>
    <p:sldId id="29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>
      <p:cViewPr varScale="1">
        <p:scale>
          <a:sx n="62" d="100"/>
          <a:sy n="62" d="100"/>
        </p:scale>
        <p:origin x="149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itchFamily="2" charset="-128"/>
                <a:cs typeface="Arial" pitchFamily="2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itchFamily="2" charset="-128"/>
                <a:cs typeface="Arial" pitchFamily="2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pitchFamily="2" charset="-128"/>
                <a:cs typeface="Arial" pitchFamily="2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itchFamily="2" charset="-128"/>
                <a:cs typeface="Arial" pitchFamily="2" charset="-128"/>
              </a:defRPr>
            </a:lvl1pPr>
          </a:lstStyle>
          <a:p>
            <a:pPr>
              <a:defRPr/>
            </a:pPr>
            <a:fld id="{8E9BD65C-88F8-43A7-8765-C97E9E6A57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" charset="-128"/>
        <a:ea typeface="+mn-ea"/>
        <a:cs typeface="Arial" pitchFamily="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" charset="-128"/>
        <a:ea typeface="+mn-ea"/>
        <a:cs typeface="Arial" pitchFamily="2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" charset="-128"/>
        <a:ea typeface="+mn-ea"/>
        <a:cs typeface="Arial" pitchFamily="2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" charset="-128"/>
        <a:ea typeface="+mn-ea"/>
        <a:cs typeface="Arial" pitchFamily="2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" charset="-128"/>
        <a:ea typeface="+mn-ea"/>
        <a:cs typeface="Arial" pitchFamily="2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72B2CA50-7868-42CD-8616-3846EED2D6F0}" type="slidenum">
              <a:rPr lang="en-US" altLang="en-US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36387DD-0289-41B6-9534-9129DA9ABBC8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17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A991B9D-5ECE-48AD-9591-F6CB13A09598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930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6C4D241-A5DC-41F0-94BF-C23CA6F641AE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73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E2DD56-177F-4FB2-9C31-2543E5CDF626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79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01C7A-B249-4B37-91A5-62E86F57B48C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625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62ACA4-4BDD-48F8-A92E-25D4B25FFF97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19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B8EE6-0904-47FB-9C8B-78FC8DE2FA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514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E8C1D-50B1-4592-B232-279B292A26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31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47C01-6878-416A-B1C1-FACE5D8256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776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AFCFB-EFD7-4F4D-BD60-7AF9D37ED9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731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0174D-FAF1-4D84-99BB-D5EB67B49E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750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EA046-088E-4A1F-9997-70B465F026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496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92395-1A28-42A2-99BC-C6B6DFA919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78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49342-96C5-4499-B2F7-F94B7EBF8A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1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C7345-F59F-4428-9B77-D16C6191E8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7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75797-D052-4F4E-83EF-EAC999AFC6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89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81BA9-88FA-4FBC-BEDD-B8ECC733B1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2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AD6EF-6BD2-4D72-ACBD-EF69A763D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723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C7E12-F8EB-4C6A-B990-4AACBE2F9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11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C57AB-4CDB-4CC0-B806-B182247642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313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FF292-9EC9-4716-88B9-2625EBA4DE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131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2" charset="-128"/>
                <a:cs typeface="Arial" pitchFamily="2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2" charset="-128"/>
                <a:cs typeface="Arial" pitchFamily="2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2" charset="-128"/>
                <a:cs typeface="Arial" pitchFamily="2" charset="-128"/>
              </a:defRPr>
            </a:lvl1pPr>
          </a:lstStyle>
          <a:p>
            <a:pPr>
              <a:defRPr/>
            </a:pPr>
            <a:fld id="{A635CF7D-5CE3-4969-8BE6-DDC0772E72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itchFamily="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itchFamily="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itchFamily="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itchFamily="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itchFamily="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itchFamily="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itchFamily="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itchFamily="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2" charset="-128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2" charset="-128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2" charset="-128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2" charset="-128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dirty="0">
                <a:latin typeface="Times New Roman" panose="02020603050405020304" pitchFamily="18" charset="0"/>
              </a:rPr>
              <a:t>Courtesan Culture </a:t>
            </a:r>
            <a:r>
              <a:rPr lang="en-US" altLang="en-US" sz="4000">
                <a:latin typeface="Times New Roman" panose="02020603050405020304" pitchFamily="18" charset="0"/>
              </a:rPr>
              <a:t>in 19</a:t>
            </a:r>
            <a:r>
              <a:rPr lang="en-US" altLang="en-US" sz="4000" baseline="30000">
                <a:latin typeface="Times New Roman" panose="02020603050405020304" pitchFamily="18" charset="0"/>
              </a:rPr>
              <a:t>th</a:t>
            </a:r>
            <a:r>
              <a:rPr lang="en-US" altLang="en-US" sz="4000">
                <a:latin typeface="Times New Roman" panose="02020603050405020304" pitchFamily="18" charset="0"/>
              </a:rPr>
              <a:t>-20</a:t>
            </a:r>
            <a:r>
              <a:rPr lang="en-US" altLang="en-US" sz="4000" baseline="30000">
                <a:latin typeface="Times New Roman" panose="02020603050405020304" pitchFamily="18" charset="0"/>
              </a:rPr>
              <a:t>th</a:t>
            </a:r>
            <a:r>
              <a:rPr lang="en-US" altLang="en-US" sz="4000">
                <a:latin typeface="Times New Roman" panose="02020603050405020304" pitchFamily="18" charset="0"/>
              </a:rPr>
              <a:t>-Century </a:t>
            </a:r>
            <a:r>
              <a:rPr lang="en-US" altLang="en-US" sz="4000" dirty="0">
                <a:latin typeface="Times New Roman" panose="02020603050405020304" pitchFamily="18" charset="0"/>
              </a:rPr>
              <a:t>Shanghai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81000"/>
            <a:ext cx="4114800" cy="1828800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“Flowers of Shanghai 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Pictorial Album”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67200" y="2438400"/>
            <a:ext cx="4876800" cy="3886200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Guidebook to famous courtesans of Shanghai, published in 1917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guidebooks had been published since the 16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century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 shows courtesan reading book of the same title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60"/>
            <a:ext cx="4086280" cy="6863986"/>
          </a:xfrm>
        </p:spPr>
      </p:pic>
    </p:spTree>
    <p:extLst>
      <p:ext uri="{BB962C8B-B14F-4D97-AF65-F5344CB8AC3E}">
        <p14:creationId xmlns:p14="http://schemas.microsoft.com/office/powerpoint/2010/main" val="2227735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381000"/>
            <a:ext cx="3886200" cy="1371600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Courtesans with Child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19600" y="1981200"/>
            <a:ext cx="4648200" cy="4343400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“Flowers of Shanghai Pictorial Album” guidebook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 undoubtedly a product of liaison with client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Baoyu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(at left), famous in her day, also took the pseudonym Liu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renowned poet-courtesan of the 17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century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038"/>
            <a:ext cx="4318797" cy="6830961"/>
          </a:xfrm>
        </p:spPr>
      </p:pic>
    </p:spTree>
    <p:extLst>
      <p:ext uri="{BB962C8B-B14F-4D97-AF65-F5344CB8AC3E}">
        <p14:creationId xmlns:p14="http://schemas.microsoft.com/office/powerpoint/2010/main" val="1323692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3950" y="152400"/>
            <a:ext cx="3848100" cy="1905000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High-Maintenance Courtesan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00600" y="2209800"/>
            <a:ext cx="4114800" cy="41148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Courtesan lists items she desires from patron, including house, car, and diamond ring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1935 illustrated dictionary of Shanghai slang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78"/>
            <a:ext cx="4317282" cy="6868278"/>
          </a:xfrm>
        </p:spPr>
      </p:pic>
    </p:spTree>
    <p:extLst>
      <p:ext uri="{BB962C8B-B14F-4D97-AF65-F5344CB8AC3E}">
        <p14:creationId xmlns:p14="http://schemas.microsoft.com/office/powerpoint/2010/main" val="1730740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381000"/>
            <a:ext cx="4038600" cy="13716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“Life of a Prostitute”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95800" y="2175387"/>
            <a:ext cx="4419599" cy="4114800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Guide to the sex culture of Shanghai published in 1939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Subtitle: “Guide to Being a Playboy”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allure and dangers of brothels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 shows woman being beaten by madam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22"/>
            <a:ext cx="4038600" cy="6792615"/>
          </a:xfrm>
        </p:spPr>
      </p:pic>
    </p:spTree>
    <p:extLst>
      <p:ext uri="{BB962C8B-B14F-4D97-AF65-F5344CB8AC3E}">
        <p14:creationId xmlns:p14="http://schemas.microsoft.com/office/powerpoint/2010/main" val="3164629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6DD37-3E25-4F74-8CE4-FE4383CEF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Figures in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Sing-Song Girls of Shanghai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17D35-38FD-4BD8-9811-43B292D2E6F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Simplicity Zhao and sister Second Treasure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Triangle between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Lotuson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Wang, Little Rouge, and Constance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Phoenix and Prosperity Luo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Blossom and Jade Tao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Twin Pearl and Benevolence Hong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Twin Jade and Modesty Zhu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C242B-806A-4692-ACCF-053DF1B67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V="1">
            <a:off x="8458200" y="1143000"/>
            <a:ext cx="228600" cy="8382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472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Fuzhou Road</a:t>
            </a:r>
          </a:p>
        </p:txBody>
      </p:sp>
      <p:sp>
        <p:nvSpPr>
          <p:cNvPr id="4608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685800"/>
            <a:ext cx="8458200" cy="1233488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Fuzhou Road, “the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nightless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city,” was famous for its teahouses,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the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Diyilou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(3-story building at right), and brothels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Splendid Sights of Shanghai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申江勝景圖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(1884)</a:t>
            </a:r>
          </a:p>
        </p:txBody>
      </p:sp>
      <p:pic>
        <p:nvPicPr>
          <p:cNvPr id="46084" name="Picture 7" descr="4th Stree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2064327"/>
            <a:ext cx="650553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08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Diyilou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Teahouse Fire (1889)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867400" y="1828800"/>
            <a:ext cx="3276600" cy="4800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Diyilou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Teahouse, which claimed it could accommodate 1,000 customers, was still packed when the fire broke out at 3:00 am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Built in 1884, this teahouse was the first Chinese building equipped with electric lighting</a:t>
            </a:r>
          </a:p>
        </p:txBody>
      </p:sp>
      <p:pic>
        <p:nvPicPr>
          <p:cNvPr id="48132" name="Picture 7" descr="Diyilou teahouse fi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8600" y="1754188"/>
            <a:ext cx="5867400" cy="4754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067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Fuzhou Road at Night (1886)</a:t>
            </a:r>
          </a:p>
        </p:txBody>
      </p:sp>
      <p:sp>
        <p:nvSpPr>
          <p:cNvPr id="5017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324600" y="1371600"/>
            <a:ext cx="2819400" cy="5029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Courtesans hurry to meet their clients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Dandy in sunglasses helps to carry a courtesan’s sedan chair in hopes of currying favor with her</a:t>
            </a:r>
          </a:p>
        </p:txBody>
      </p:sp>
      <p:pic>
        <p:nvPicPr>
          <p:cNvPr id="50180" name="Picture 7" descr="Fuzhou Road at nigh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6172200" cy="5041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480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096000" cy="1676400"/>
          </a:xfrm>
        </p:spPr>
        <p:txBody>
          <a:bodyPr/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Banquet with Courtesans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248400" y="1676400"/>
            <a:ext cx="2819400" cy="4953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Courtesan entering through doorway wears Western-style dress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Courtesans often were pace-setters in clothing fashion</a:t>
            </a:r>
          </a:p>
        </p:txBody>
      </p:sp>
      <p:pic>
        <p:nvPicPr>
          <p:cNvPr id="47111" name="Picture 7" descr="banquet &amp; courtesan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8600" y="1727200"/>
            <a:ext cx="6324600" cy="5183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494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5638800" cy="1143000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Dandy in Brothel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248400" y="1524000"/>
            <a:ext cx="2743200" cy="5334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Playboy figure (dark glasses and pocket watch) is trying to evade paying his debts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Courtesan in left foreground is preparing an opium pipe</a:t>
            </a:r>
          </a:p>
        </p:txBody>
      </p:sp>
      <p:pic>
        <p:nvPicPr>
          <p:cNvPr id="49159" name="Picture 7" descr="brothel debt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6172200" cy="5194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88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172200" cy="1143000"/>
          </a:xfrm>
        </p:spPr>
        <p:txBody>
          <a:bodyPr/>
          <a:lstStyle/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Flower and Opium Den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324600" y="457200"/>
            <a:ext cx="2819400" cy="6400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“Flower and opium” houses were the lowest class of brothels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scene from 1884, a fight breaks out between a brothel owner and bailiffs sent to seize a young runaway girl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2800" dirty="0"/>
          </a:p>
        </p:txBody>
      </p:sp>
      <p:pic>
        <p:nvPicPr>
          <p:cNvPr id="45063" name="Picture 7" descr="flower &amp; opium de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95400"/>
            <a:ext cx="6205538" cy="5221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77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732" y="0"/>
            <a:ext cx="8288067" cy="9906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Courtesan Resting on Sofa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66" y="2860684"/>
            <a:ext cx="6588667" cy="399731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990600"/>
            <a:ext cx="8839200" cy="5105400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Pose imitates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Manet’s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notorious painting of a nude prostitute, “Olympia” (first exhibited in 1865)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Chinese courtesan is fully clothed in conventional dress</a:t>
            </a:r>
          </a:p>
        </p:txBody>
      </p:sp>
    </p:spTree>
    <p:extLst>
      <p:ext uri="{BB962C8B-B14F-4D97-AF65-F5344CB8AC3E}">
        <p14:creationId xmlns:p14="http://schemas.microsoft.com/office/powerpoint/2010/main" val="3050291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20782"/>
            <a:ext cx="4191000" cy="2112818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Courtesan Admiring Self in Mirror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512564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0" y="2514600"/>
            <a:ext cx="4191000" cy="38862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 Qing photograph shows courtesan with bound feet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Wears traditional dress and has bound feet, but hairstyle is distinctly novel</a:t>
            </a:r>
          </a:p>
        </p:txBody>
      </p:sp>
    </p:spTree>
    <p:extLst>
      <p:ext uri="{BB962C8B-B14F-4D97-AF65-F5344CB8AC3E}">
        <p14:creationId xmlns:p14="http://schemas.microsoft.com/office/powerpoint/2010/main" val="148173266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485</TotalTime>
  <Words>455</Words>
  <Application>Microsoft Office PowerPoint</Application>
  <PresentationFormat>On-screen Show (4:3)</PresentationFormat>
  <Paragraphs>57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SimSun</vt:lpstr>
      <vt:lpstr>Arial</vt:lpstr>
      <vt:lpstr>Tahoma</vt:lpstr>
      <vt:lpstr>Times New Roman</vt:lpstr>
      <vt:lpstr>Wingdings</vt:lpstr>
      <vt:lpstr>Textured</vt:lpstr>
      <vt:lpstr>Courtesan Culture in 19th-20th-Century Shanghai</vt:lpstr>
      <vt:lpstr>Fuzhou Road</vt:lpstr>
      <vt:lpstr>Diyilou Teahouse Fire (1889)</vt:lpstr>
      <vt:lpstr>Fuzhou Road at Night (1886)</vt:lpstr>
      <vt:lpstr>Banquet with Courtesans</vt:lpstr>
      <vt:lpstr>Dandy in Brothel</vt:lpstr>
      <vt:lpstr>Flower and Opium Den</vt:lpstr>
      <vt:lpstr>Courtesan Resting on Sofa</vt:lpstr>
      <vt:lpstr>Courtesan Admiring Self in Mirror</vt:lpstr>
      <vt:lpstr>“Flowers of Shanghai  Pictorial Album”</vt:lpstr>
      <vt:lpstr>Courtesans with Child</vt:lpstr>
      <vt:lpstr>High-Maintenance Courtesan</vt:lpstr>
      <vt:lpstr>“Life of a Prostitute”</vt:lpstr>
      <vt:lpstr>Key Figures in Sing-Song Girls of Shanghai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Images of the Modern Woman in Early 20th-Century Shanghai</dc:title>
  <dc:creator>Richard</dc:creator>
  <cp:lastModifiedBy>Richard Von Glahn</cp:lastModifiedBy>
  <cp:revision>27</cp:revision>
  <dcterms:created xsi:type="dcterms:W3CDTF">2010-01-06T23:59:10Z</dcterms:created>
  <dcterms:modified xsi:type="dcterms:W3CDTF">2022-01-12T21:55:45Z</dcterms:modified>
</cp:coreProperties>
</file>