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258" r:id="rId2"/>
    <p:sldId id="332" r:id="rId3"/>
    <p:sldId id="325" r:id="rId4"/>
    <p:sldId id="328" r:id="rId5"/>
    <p:sldId id="300" r:id="rId6"/>
    <p:sldId id="301" r:id="rId7"/>
    <p:sldId id="327" r:id="rId8"/>
    <p:sldId id="302" r:id="rId9"/>
    <p:sldId id="298" r:id="rId10"/>
    <p:sldId id="320" r:id="rId11"/>
    <p:sldId id="310" r:id="rId12"/>
    <p:sldId id="303" r:id="rId13"/>
    <p:sldId id="312" r:id="rId14"/>
    <p:sldId id="315" r:id="rId15"/>
    <p:sldId id="316" r:id="rId16"/>
    <p:sldId id="259" r:id="rId17"/>
    <p:sldId id="311" r:id="rId18"/>
    <p:sldId id="324" r:id="rId19"/>
    <p:sldId id="262" r:id="rId20"/>
    <p:sldId id="323" r:id="rId21"/>
    <p:sldId id="304" r:id="rId22"/>
    <p:sldId id="271" r:id="rId23"/>
    <p:sldId id="307" r:id="rId24"/>
    <p:sldId id="308" r:id="rId25"/>
    <p:sldId id="272" r:id="rId26"/>
    <p:sldId id="321" r:id="rId27"/>
    <p:sldId id="309" r:id="rId28"/>
    <p:sldId id="322" r:id="rId29"/>
    <p:sldId id="305" r:id="rId30"/>
    <p:sldId id="317" r:id="rId31"/>
    <p:sldId id="274" r:id="rId32"/>
    <p:sldId id="275" r:id="rId33"/>
    <p:sldId id="293" r:id="rId34"/>
    <p:sldId id="294" r:id="rId35"/>
    <p:sldId id="318" r:id="rId36"/>
    <p:sldId id="319" r:id="rId37"/>
    <p:sldId id="326" r:id="rId38"/>
    <p:sldId id="266" r:id="rId39"/>
    <p:sldId id="267" r:id="rId40"/>
    <p:sldId id="333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>
      <p:cViewPr varScale="1">
        <p:scale>
          <a:sx n="73" d="100"/>
          <a:sy n="73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004C79-52C9-4031-B2C2-EB9C3446D3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A42804-6784-4CFB-9713-2149B71CEB61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0C378E-483F-4936-82B8-271EA1D140CE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FD1C4C-25E9-45F4-AABC-054280EDCFC4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CC508BE-E8D9-403A-8418-77A55AB6C8D4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11F5D-9619-43E1-A97E-5A6EB8356D39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54188B-D03B-4882-911D-8201F17176DC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292783-FFD1-48E3-8704-1BEE0099044B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CA3496-2FD8-4DFD-81FF-D5F3A3237ADC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66CD7D-BF4A-4A1B-BE09-988D69103C5A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C50E19-A27F-453A-B772-150B094B3EC0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63453E-786B-4EC1-BF88-CA48FA917BEC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07CD8F-D172-4145-B38F-230E51CAA80F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FD4E4A-22F6-4464-BAC1-EE4628ABF332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5DF175-B6C9-498A-870E-9E1969ECE7F5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169CA1-706E-4B9B-AA09-36F574387DC0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D54DA6-6F7F-4037-82D7-3DCC38EC69DE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676D05-9627-481C-A3B1-7C0CF0461FD1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1ED35D-4FD9-4482-8C8D-B410C8AB18A0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23CC4B-D5EE-40F4-94D8-6F1B985B3BE8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1505E5-BF51-4CB4-B3BE-F39CA969EEA7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80CB67-9E6C-4653-8D12-8D1C6782CA13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42B0AF-AD8C-4B7F-AEED-DFE2FFC5EE17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FC6881-8362-42DF-AE62-46DF5091CB4A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304E55-FC15-48CD-9FF3-52BF81CCAD2E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CB7638-5DE2-4CDF-A332-885ADEFA00AE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8EA2F1-A981-4FE1-B29C-8D20B8E91C3C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5F030C-61A0-4EA1-BCAD-4C924D7355D9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C72B65-94E4-496B-ACC6-1EC993149BE7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5B4C03-76D4-4063-A30C-F92152AC51D8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70D9DC-03C4-45C9-90EB-A6B20CD88028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DA3B4E-C917-4F98-B373-591886B3CA38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878557-D1C6-439D-BD8A-941A8F45606E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E23597-9A23-42B2-BDA7-49A10282CB9F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848C26-4BC0-4106-A19A-D159B8789CEC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6086A5-3CEA-4726-A623-28AC56E89C13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3CCB1B-ED03-42F0-93C6-A6686B4947DA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BCEC11-FE09-4B12-B345-155516AE3B6E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F57C24-BC71-43C6-B930-AC5F9067A8D4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6FBF15-A958-4FC4-B793-D1653F1769E8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ED2D7-73E2-42D0-ACCA-CB220438A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99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D530F-8BEB-4BBD-9EA1-406657117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14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99223-65B4-44EE-88FA-1C022276B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08F53-EE54-4382-A9B9-FFFAF246A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272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94AB6-AA75-4431-A981-DD897A61A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05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D43C3-7E59-4E26-8882-F2A63C51D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2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D0AF8-85D6-4353-9180-81F5EF61B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67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8FA3E-183D-48AE-B183-FA44311A6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7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7EA6F-8E12-4993-87E3-C2356ABA4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62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A0B87-EC7C-46B2-98A8-2652E9CE5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11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76CD-D80E-4262-9DA1-D7D2B93D3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61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1FA4-ECFC-46F8-97AE-8F19408AAF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30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618E2-3AB8-453A-A052-7078907B9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69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390C62C-9BAC-494E-BE6A-8598F25D4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752600"/>
            <a:ext cx="7620000" cy="1676400"/>
          </a:xfrm>
        </p:spPr>
        <p:txBody>
          <a:bodyPr anchor="ctr"/>
          <a:lstStyle/>
          <a:p>
            <a:r>
              <a:rPr lang="en-US" altLang="en-US" sz="4400" smtClean="0"/>
              <a:t>Images of Shanghai (I): </a:t>
            </a:r>
            <a:br>
              <a:rPr lang="en-US" altLang="en-US" sz="4400" smtClean="0"/>
            </a:br>
            <a:r>
              <a:rPr lang="en-US" altLang="en-US" sz="4400" smtClean="0"/>
              <a:t>1860-1930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r>
              <a:rPr lang="en-US" altLang="en-US" sz="3600" smtClean="0"/>
              <a:t>Shanghai Bund in 1880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990600"/>
            <a:ext cx="8077200" cy="990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smtClean="0"/>
              <a:t>The most prominent building at left is Dent &amp; Co., the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smtClean="0"/>
              <a:t>first and foremost of Shanghai’s opium trading firms</a:t>
            </a:r>
          </a:p>
        </p:txBody>
      </p:sp>
      <p:pic>
        <p:nvPicPr>
          <p:cNvPr id="23556" name="Picture 6" descr="Bund in 18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6625"/>
            <a:ext cx="9144000" cy="465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sz="3600" smtClean="0"/>
              <a:t>Chinese View of the Bund, 1884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762000"/>
            <a:ext cx="8305800" cy="9144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altLang="en-US" sz="2400" smtClean="0"/>
              <a:t>Foreigners predominate on the promenade along the Bund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altLang="en-US" sz="2400" smtClean="0"/>
              <a:t>From </a:t>
            </a:r>
            <a:r>
              <a:rPr lang="en-US" altLang="en-US" sz="2400" i="1" smtClean="0"/>
              <a:t>Splendid Sights of Shanghai</a:t>
            </a:r>
            <a:r>
              <a:rPr lang="en-US" altLang="en-US" sz="2400" smtClean="0"/>
              <a:t> </a:t>
            </a:r>
            <a:r>
              <a:rPr lang="zh-TW" altLang="en-US" sz="2400" smtClean="0">
                <a:ea typeface="新細明體" pitchFamily="18" charset="-120"/>
              </a:rPr>
              <a:t>申江勝景圖 </a:t>
            </a:r>
            <a:r>
              <a:rPr lang="en-US" altLang="en-US" sz="2400" smtClean="0"/>
              <a:t>(1884)</a:t>
            </a:r>
          </a:p>
          <a:p>
            <a:endParaRPr lang="en-US" altLang="en-US" sz="2400" smtClean="0"/>
          </a:p>
        </p:txBody>
      </p:sp>
      <p:pic>
        <p:nvPicPr>
          <p:cNvPr id="25604" name="Picture 7" descr="Bu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995488"/>
            <a:ext cx="6477000" cy="4862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200" smtClean="0"/>
              <a:t>Street Paving by Chinese Convict Laborers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pic>
        <p:nvPicPr>
          <p:cNvPr id="27652" name="Picture 7" descr="street paving ph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041400"/>
            <a:ext cx="8458200" cy="566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1219200"/>
          </a:xfrm>
        </p:spPr>
        <p:txBody>
          <a:bodyPr/>
          <a:lstStyle/>
          <a:p>
            <a:r>
              <a:rPr lang="en-US" altLang="en-US" sz="3600" smtClean="0"/>
              <a:t>Street Paving by Chinese Convict Laborers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676400"/>
            <a:ext cx="3048000" cy="4800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1887 issue of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i="1" smtClean="0"/>
              <a:t>Dianshizhai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i="1" smtClean="0"/>
              <a:t>Pictorial</a:t>
            </a:r>
            <a:r>
              <a:rPr lang="en-US" altLang="en-US" sz="2800" smtClean="0"/>
              <a:t> wrote that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the wide roads of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the International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Settlement were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paved “with the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blood and tears of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smtClean="0"/>
              <a:t>Chinese”</a:t>
            </a:r>
          </a:p>
        </p:txBody>
      </p:sp>
      <p:pic>
        <p:nvPicPr>
          <p:cNvPr id="29700" name="Picture 7" descr="Road paving ill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58938"/>
            <a:ext cx="5791200" cy="4789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105400" cy="1752600"/>
          </a:xfrm>
        </p:spPr>
        <p:txBody>
          <a:bodyPr/>
          <a:lstStyle/>
          <a:p>
            <a:r>
              <a:rPr lang="en-US" altLang="en-US" sz="3600" smtClean="0"/>
              <a:t>Corpses Into Fertilizer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914400"/>
            <a:ext cx="3581400" cy="5943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This 1888 illustration from </a:t>
            </a:r>
            <a:r>
              <a:rPr lang="en-US" altLang="en-US" sz="2800" i="1" smtClean="0"/>
              <a:t>Dianshizhai Pictorial</a:t>
            </a:r>
            <a:r>
              <a:rPr lang="en-US" altLang="en-US" sz="2800" smtClean="0"/>
              <a:t> depicts one of the “innovations” of Western science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The article notes that this technology allows the poor to save funeral expenses and earn some money for their descendants</a:t>
            </a:r>
          </a:p>
        </p:txBody>
      </p:sp>
      <p:pic>
        <p:nvPicPr>
          <p:cNvPr id="31748" name="Picture 7" descr="corpses into fertiliz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3725"/>
            <a:ext cx="5334000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295400"/>
          </a:xfrm>
        </p:spPr>
        <p:txBody>
          <a:bodyPr/>
          <a:lstStyle/>
          <a:p>
            <a:r>
              <a:rPr lang="en-US" altLang="en-US" sz="3600" smtClean="0"/>
              <a:t>Death by Electric Shock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828800"/>
            <a:ext cx="3429000" cy="5029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Modern technologies also had their risks: here an electric company employee is killed while inspecting a street lamp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Electric lighting was introduced to Shanghai in 1890, but only in the Western-governed parts of the city</a:t>
            </a:r>
          </a:p>
        </p:txBody>
      </p:sp>
      <p:pic>
        <p:nvPicPr>
          <p:cNvPr id="33796" name="Picture 7" descr="electric ligh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1789113"/>
            <a:ext cx="5791200" cy="4748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 sz="3600" smtClean="0"/>
              <a:t>Shanghai Customs House, 1893</a:t>
            </a:r>
          </a:p>
        </p:txBody>
      </p:sp>
      <p:graphicFrame>
        <p:nvGraphicFramePr>
          <p:cNvPr id="3584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219200" y="2100263"/>
          <a:ext cx="6781800" cy="475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Clip" r:id="rId4" imgW="3380952" imgH="2371429" progId="MS_ClipArt_Gallery.2">
                  <p:embed/>
                </p:oleObj>
              </mc:Choice>
              <mc:Fallback>
                <p:oleObj name="Clip" r:id="rId4" imgW="3380952" imgH="2371429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100263"/>
                        <a:ext cx="6781800" cy="475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762000"/>
            <a:ext cx="8458200" cy="1143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The opening of the new Customs House (modeled after a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British city hall) coincided with the 50th anniversary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of the opening of Shanghai as a treaty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4267200" cy="1524000"/>
          </a:xfrm>
        </p:spPr>
        <p:txBody>
          <a:bodyPr/>
          <a:lstStyle/>
          <a:p>
            <a:r>
              <a:rPr lang="en-US" altLang="en-US" sz="3600" smtClean="0"/>
              <a:t>Customs House Clock Tower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524000"/>
            <a:ext cx="3733800" cy="5334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1893 issue of </a:t>
            </a:r>
            <a:r>
              <a:rPr lang="en-US" altLang="en-US" sz="2800" i="1" smtClean="0"/>
              <a:t>Dianshizhai Pictorial</a:t>
            </a:r>
            <a:r>
              <a:rPr lang="en-US" altLang="en-US" sz="2800" smtClean="0"/>
              <a:t> shows the new Customs House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The text mentions the  chiming clock tower, its face lit by electric lights, as the novel and most impressive feature of the new building</a:t>
            </a:r>
          </a:p>
        </p:txBody>
      </p:sp>
      <p:pic>
        <p:nvPicPr>
          <p:cNvPr id="37892" name="Picture 8" descr="Customs House clock 18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5121275" cy="429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Nanjing Road in the Late 19</a:t>
            </a:r>
            <a:r>
              <a:rPr lang="en-US" altLang="en-US" sz="3600" baseline="30000" smtClean="0"/>
              <a:t>th</a:t>
            </a:r>
            <a:r>
              <a:rPr lang="en-US" altLang="en-US" sz="3600" smtClean="0"/>
              <a:t> Century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143000"/>
            <a:ext cx="8001000" cy="1219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The main street of Shanghai since the 1920s, in the 19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 century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Nanjing Road was the main commercial artery for the Chinese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 smtClean="0"/>
              <a:t>population of the International Settlement</a:t>
            </a:r>
          </a:p>
        </p:txBody>
      </p:sp>
      <p:pic>
        <p:nvPicPr>
          <p:cNvPr id="39940" name="Picture 7" descr="19th c Nanjing R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463800"/>
            <a:ext cx="8382000" cy="439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838200"/>
          </a:xfrm>
        </p:spPr>
        <p:txBody>
          <a:bodyPr/>
          <a:lstStyle/>
          <a:p>
            <a:r>
              <a:rPr lang="en-US" altLang="en-US" sz="3600" smtClean="0"/>
              <a:t>Entrance to Nanjing Road, 1903</a:t>
            </a:r>
          </a:p>
        </p:txBody>
      </p:sp>
      <p:graphicFrame>
        <p:nvGraphicFramePr>
          <p:cNvPr id="4198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990600" y="2081213"/>
          <a:ext cx="7239000" cy="477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Clip" r:id="rId4" imgW="6304762" imgH="4161905" progId="MS_ClipArt_Gallery.2">
                  <p:embed/>
                </p:oleObj>
              </mc:Choice>
              <mc:Fallback>
                <p:oleObj name="Clip" r:id="rId4" imgW="6304762" imgH="4161905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81213"/>
                        <a:ext cx="7239000" cy="477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800" smtClean="0"/>
              <a:t>Left: Central Hotel </a:t>
            </a:r>
          </a:p>
          <a:p>
            <a:pPr algn="ctr">
              <a:buFontTx/>
              <a:buNone/>
            </a:pPr>
            <a:r>
              <a:rPr lang="en-US" altLang="en-US" sz="2800" smtClean="0"/>
              <a:t>Right: Sassoon &amp; Co. (now the site of the Peace Hotel)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Shanghai, ca. 1930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pic>
        <p:nvPicPr>
          <p:cNvPr id="5124" name="Picture 7" descr="Shanghai french 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30300"/>
            <a:ext cx="8534400" cy="572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5029200" cy="1143000"/>
          </a:xfrm>
        </p:spPr>
        <p:txBody>
          <a:bodyPr/>
          <a:lstStyle/>
          <a:p>
            <a:r>
              <a:rPr lang="en-US" altLang="en-US" smtClean="0"/>
              <a:t>Sassoon &amp; Co.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1066800"/>
            <a:ext cx="3200400" cy="6324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 smtClean="0"/>
              <a:t>David Sassoon, from a successful Jewish merchant family in Baghdad, opened an opium trading firm in Shanghai in 1849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 smtClean="0"/>
              <a:t> In the late 19</a:t>
            </a:r>
            <a:r>
              <a:rPr lang="en-US" altLang="en-US" sz="2800" baseline="30000" smtClean="0"/>
              <a:t>th</a:t>
            </a:r>
            <a:r>
              <a:rPr lang="en-US" altLang="en-US" sz="2800" smtClean="0"/>
              <a:t> century Sassoon &amp; Co. diversified into textiles, insurance, and real estate</a:t>
            </a:r>
          </a:p>
        </p:txBody>
      </p:sp>
      <p:pic>
        <p:nvPicPr>
          <p:cNvPr id="44036" name="Picture 7" descr="Sasoon 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9038"/>
            <a:ext cx="5943600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sz="3200" smtClean="0"/>
              <a:t>Fuzhou Road in the late 19</a:t>
            </a:r>
            <a:r>
              <a:rPr lang="en-US" altLang="en-US" sz="3200" baseline="30000" smtClean="0"/>
              <a:t>th</a:t>
            </a:r>
            <a:r>
              <a:rPr lang="en-US" altLang="en-US" sz="3200" smtClean="0"/>
              <a:t> Century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838200"/>
            <a:ext cx="8915400" cy="1371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Fuzhou Road, a popular gathering place because of its teahouses (like the Green Lotus, shown here), became the center of Shanghai’s publishing industry and literary culture in the 1920s</a:t>
            </a:r>
          </a:p>
        </p:txBody>
      </p:sp>
      <p:pic>
        <p:nvPicPr>
          <p:cNvPr id="52228" name="Picture 7" descr="Fuzhou Ro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176463"/>
            <a:ext cx="7308850" cy="4681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en-US" sz="3600" smtClean="0"/>
              <a:t>Rickshaws at the North Gate, ca. 1890 </a:t>
            </a:r>
          </a:p>
        </p:txBody>
      </p:sp>
      <p:graphicFrame>
        <p:nvGraphicFramePr>
          <p:cNvPr id="54275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762000" y="2155825"/>
          <a:ext cx="7620000" cy="470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Clip" r:id="rId4" imgW="6247619" imgH="3857143" progId="MS_ClipArt_Gallery.2">
                  <p:embed/>
                </p:oleObj>
              </mc:Choice>
              <mc:Fallback>
                <p:oleObj name="Clip" r:id="rId4" imgW="6247619" imgH="3857143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155825"/>
                        <a:ext cx="7620000" cy="470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685800"/>
            <a:ext cx="85344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Introduced from Japan in 1873, rickshaws became a symbol both</a:t>
            </a:r>
          </a:p>
          <a:p>
            <a:pPr algn="ctr">
              <a:buFontTx/>
              <a:buNone/>
            </a:pPr>
            <a:r>
              <a:rPr lang="en-US" altLang="en-US" sz="2400" smtClean="0"/>
              <a:t>of modernity (steel frames and rubber tires) and </a:t>
            </a:r>
          </a:p>
          <a:p>
            <a:pPr algn="ctr">
              <a:buFontTx/>
              <a:buNone/>
            </a:pPr>
            <a:r>
              <a:rPr lang="en-US" altLang="en-US" sz="2400" smtClean="0"/>
              <a:t>China’s subordination to the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172200" cy="1143000"/>
          </a:xfrm>
        </p:spPr>
        <p:txBody>
          <a:bodyPr/>
          <a:lstStyle/>
          <a:p>
            <a:r>
              <a:rPr lang="en-US" altLang="en-US" sz="3200" dirty="0" smtClean="0"/>
              <a:t>Offices of </a:t>
            </a:r>
            <a:r>
              <a:rPr lang="en-US" altLang="en-US" sz="3200" i="1" dirty="0" smtClean="0"/>
              <a:t>Shanghai Gazette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(</a:t>
            </a:r>
            <a:r>
              <a:rPr lang="en-US" altLang="en-US" sz="3200" i="1" dirty="0" err="1" smtClean="0"/>
              <a:t>Shenbao</a:t>
            </a:r>
            <a:r>
              <a:rPr lang="en-US" altLang="en-US" sz="3200" dirty="0" smtClean="0"/>
              <a:t> </a:t>
            </a:r>
            <a:r>
              <a:rPr lang="zh-TW" altLang="en-US" sz="32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申報</a:t>
            </a:r>
            <a:r>
              <a:rPr lang="en-US" altLang="en-US" sz="3200" dirty="0" smtClean="0"/>
              <a:t>)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1752600"/>
            <a:ext cx="27432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smtClean="0"/>
              <a:t>Founded as</a:t>
            </a:r>
          </a:p>
          <a:p>
            <a:pPr>
              <a:buFontTx/>
              <a:buNone/>
            </a:pPr>
            <a:r>
              <a:rPr lang="en-US" altLang="en-US" sz="2800" smtClean="0"/>
              <a:t>Shanghai’s first</a:t>
            </a:r>
          </a:p>
          <a:p>
            <a:pPr>
              <a:buFontTx/>
              <a:buNone/>
            </a:pPr>
            <a:r>
              <a:rPr lang="en-US" altLang="en-US" sz="2800" smtClean="0"/>
              <a:t>Chinese-language</a:t>
            </a:r>
          </a:p>
          <a:p>
            <a:pPr>
              <a:buFontTx/>
              <a:buNone/>
            </a:pPr>
            <a:r>
              <a:rPr lang="en-US" altLang="en-US" sz="2800" smtClean="0"/>
              <a:t>newspaper in</a:t>
            </a:r>
          </a:p>
          <a:p>
            <a:pPr>
              <a:buFontTx/>
              <a:buNone/>
            </a:pPr>
            <a:r>
              <a:rPr lang="en-US" altLang="en-US" sz="2800" smtClean="0"/>
              <a:t>1872 by a British</a:t>
            </a:r>
          </a:p>
          <a:p>
            <a:pPr>
              <a:buFontTx/>
              <a:buNone/>
            </a:pPr>
            <a:r>
              <a:rPr lang="en-US" altLang="en-US" sz="2800" smtClean="0"/>
              <a:t>entrepreneur,</a:t>
            </a:r>
          </a:p>
          <a:p>
            <a:pPr>
              <a:buFontTx/>
              <a:buNone/>
            </a:pPr>
            <a:r>
              <a:rPr lang="en-US" altLang="en-US" sz="2800" i="1" smtClean="0"/>
              <a:t>Shenbao </a:t>
            </a:r>
            <a:r>
              <a:rPr lang="en-US" altLang="en-US" sz="2800" smtClean="0"/>
              <a:t>aimed to</a:t>
            </a:r>
          </a:p>
          <a:p>
            <a:pPr>
              <a:buFontTx/>
              <a:buNone/>
            </a:pPr>
            <a:r>
              <a:rPr lang="en-US" altLang="en-US" sz="2800" smtClean="0"/>
              <a:t>“introduce new</a:t>
            </a:r>
          </a:p>
          <a:p>
            <a:pPr>
              <a:buFontTx/>
              <a:buNone/>
            </a:pPr>
            <a:r>
              <a:rPr lang="en-US" altLang="en-US" sz="2800" smtClean="0"/>
              <a:t>knowledge”</a:t>
            </a:r>
          </a:p>
        </p:txBody>
      </p:sp>
      <p:pic>
        <p:nvPicPr>
          <p:cNvPr id="56324" name="Picture 7" descr="Shenbao bld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52600"/>
            <a:ext cx="6248400" cy="461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Japanese Teahouse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990600"/>
            <a:ext cx="7772400" cy="91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Japanese tastes and fashions, unfamiliar to 19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 century</a:t>
            </a:r>
          </a:p>
          <a:p>
            <a:pPr algn="ctr">
              <a:buFontTx/>
              <a:buNone/>
            </a:pPr>
            <a:r>
              <a:rPr lang="en-US" altLang="en-US" sz="2400" smtClean="0"/>
              <a:t>Chinese, contributed to the exotic cultural life of Shanghai</a:t>
            </a:r>
          </a:p>
        </p:txBody>
      </p:sp>
      <p:pic>
        <p:nvPicPr>
          <p:cNvPr id="58372" name="Picture 7" descr="Japanese tea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057400"/>
            <a:ext cx="63246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 sz="3600" smtClean="0"/>
              <a:t>Cantonese Teahouse</a:t>
            </a:r>
          </a:p>
        </p:txBody>
      </p:sp>
      <p:graphicFrame>
        <p:nvGraphicFramePr>
          <p:cNvPr id="6041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914400" y="1935163"/>
          <a:ext cx="7467600" cy="492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" name="Clip" r:id="rId4" imgW="6038095" imgH="3980952" progId="MS_ClipArt_Gallery.2">
                  <p:embed/>
                </p:oleObj>
              </mc:Choice>
              <mc:Fallback>
                <p:oleObj name="Clip" r:id="rId4" imgW="6038095" imgH="3980952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35163"/>
                        <a:ext cx="7467600" cy="492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990600"/>
            <a:ext cx="8153400" cy="91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000" smtClean="0"/>
              <a:t>Cantonese clustered in the Hongkou district, north of Suzhou Creek, </a:t>
            </a:r>
          </a:p>
          <a:p>
            <a:pPr algn="ctr">
              <a:buFontTx/>
              <a:buNone/>
            </a:pPr>
            <a:r>
              <a:rPr lang="en-US" altLang="en-US" sz="2000" smtClean="0"/>
              <a:t>an area also popular with American and Japanese residents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Chinese Bankers’ Guildhall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143000"/>
            <a:ext cx="8382000" cy="121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000" smtClean="0"/>
              <a:t>The guildhall represented Shanghai’s hundreds of traditional-style banks (no modern banks were founded by Chinese until 1897)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000" smtClean="0"/>
              <a:t>Built in 1889 in the Chinese city, in a purely Chinese style of architecture</a:t>
            </a:r>
          </a:p>
        </p:txBody>
      </p:sp>
      <p:pic>
        <p:nvPicPr>
          <p:cNvPr id="62468" name="Picture 7" descr="bankers' guildh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2050"/>
            <a:ext cx="7772400" cy="442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6553200" cy="762000"/>
          </a:xfrm>
        </p:spPr>
        <p:txBody>
          <a:bodyPr/>
          <a:lstStyle/>
          <a:p>
            <a:r>
              <a:rPr lang="en-US" altLang="en-US" sz="3600" smtClean="0"/>
              <a:t>Chinese Bankers’ Guildhall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781800" y="1447800"/>
            <a:ext cx="23622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/>
              <a:t>The original</a:t>
            </a:r>
          </a:p>
          <a:p>
            <a:pPr>
              <a:buFontTx/>
              <a:buNone/>
            </a:pPr>
            <a:r>
              <a:rPr lang="en-US" altLang="en-US" sz="2400" smtClean="0"/>
              <a:t>bankers’</a:t>
            </a:r>
          </a:p>
          <a:p>
            <a:pPr>
              <a:buFontTx/>
              <a:buNone/>
            </a:pPr>
            <a:r>
              <a:rPr lang="en-US" altLang="en-US" sz="2400" smtClean="0"/>
              <a:t>guildhall</a:t>
            </a:r>
          </a:p>
          <a:p>
            <a:pPr>
              <a:buFontTx/>
              <a:buNone/>
            </a:pPr>
            <a:r>
              <a:rPr lang="en-US" altLang="en-US" sz="2400" smtClean="0"/>
              <a:t>was housed in its</a:t>
            </a:r>
          </a:p>
          <a:p>
            <a:pPr>
              <a:buFontTx/>
              <a:buNone/>
            </a:pPr>
            <a:r>
              <a:rPr lang="en-US" altLang="en-US" sz="2400" smtClean="0"/>
              <a:t>own exclusive</a:t>
            </a:r>
          </a:p>
          <a:p>
            <a:pPr>
              <a:buFontTx/>
              <a:buNone/>
            </a:pPr>
            <a:r>
              <a:rPr lang="en-US" altLang="en-US" sz="2400" smtClean="0"/>
              <a:t>garden in </a:t>
            </a:r>
          </a:p>
          <a:p>
            <a:pPr>
              <a:buFontTx/>
              <a:buNone/>
            </a:pPr>
            <a:r>
              <a:rPr lang="en-US" altLang="en-US" sz="2400" smtClean="0"/>
              <a:t>Shanghai’s City</a:t>
            </a:r>
          </a:p>
          <a:p>
            <a:pPr>
              <a:buFontTx/>
              <a:buNone/>
            </a:pPr>
            <a:r>
              <a:rPr lang="en-US" altLang="en-US" sz="2400" smtClean="0"/>
              <a:t>God Temple, </a:t>
            </a:r>
          </a:p>
          <a:p>
            <a:pPr>
              <a:buFontTx/>
              <a:buNone/>
            </a:pPr>
            <a:r>
              <a:rPr lang="en-US" altLang="en-US" sz="2400" smtClean="0"/>
              <a:t>adjacent to the</a:t>
            </a:r>
          </a:p>
          <a:p>
            <a:pPr>
              <a:buFontTx/>
              <a:buNone/>
            </a:pPr>
            <a:r>
              <a:rPr lang="en-US" altLang="en-US" sz="2400" smtClean="0"/>
              <a:t>famous Yu </a:t>
            </a:r>
          </a:p>
          <a:p>
            <a:pPr>
              <a:buFontTx/>
              <a:buNone/>
            </a:pPr>
            <a:r>
              <a:rPr lang="en-US" altLang="en-US" sz="2400" smtClean="0"/>
              <a:t>Garden</a:t>
            </a:r>
          </a:p>
        </p:txBody>
      </p:sp>
      <p:pic>
        <p:nvPicPr>
          <p:cNvPr id="64516" name="Picture 7" descr="Bankers Guildh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6553200" cy="4938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4724400" y="304800"/>
            <a:ext cx="3733800" cy="1447800"/>
          </a:xfrm>
        </p:spPr>
        <p:txBody>
          <a:bodyPr/>
          <a:lstStyle/>
          <a:p>
            <a:r>
              <a:rPr lang="en-US" altLang="en-US" sz="3600" smtClean="0"/>
              <a:t>Imperial Bank of China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2133600"/>
            <a:ext cx="4724400" cy="4724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Founded in 1897 by Sheng Xuanhuai as China’s first modern bank (most of its capital was supplied by the imperial government)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Building was constructed in Queen Anne style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Ceased operations with fall of Qing dynasty in 1911</a:t>
            </a:r>
          </a:p>
        </p:txBody>
      </p:sp>
      <p:pic>
        <p:nvPicPr>
          <p:cNvPr id="66564" name="Picture 7" descr="Imperial Ban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4252913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 sz="3200" smtClean="0"/>
              <a:t>Home of Sheng Xuanhuai</a:t>
            </a:r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914400"/>
            <a:ext cx="76200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Sheng (1849-1916), a Qing dynasty official, established</a:t>
            </a:r>
          </a:p>
          <a:p>
            <a:pPr algn="ctr">
              <a:buFontTx/>
              <a:buNone/>
            </a:pPr>
            <a:r>
              <a:rPr lang="en-US" altLang="en-US" sz="2400" smtClean="0"/>
              <a:t>China’s first modern bank in Shanghai in 1897</a:t>
            </a:r>
          </a:p>
        </p:txBody>
      </p:sp>
      <p:pic>
        <p:nvPicPr>
          <p:cNvPr id="68612" name="Picture 7" descr="Sheng Xuanhuai man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22463"/>
            <a:ext cx="7162800" cy="4935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Panorama of Shanghai ca. 1815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1143000"/>
            <a:ext cx="8686800" cy="1524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This Chinese painting shows the walls of Shanghai (at right) and the waterfront shops and warehouses of local Chinese merchants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Harbor is filled with Chinese junks, not foreign vessels</a:t>
            </a:r>
          </a:p>
        </p:txBody>
      </p:sp>
      <p:pic>
        <p:nvPicPr>
          <p:cNvPr id="7172" name="Picture 7" descr="Pre-Opium W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00363"/>
            <a:ext cx="9144000" cy="401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Palace Hotel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0668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400" smtClean="0"/>
              <a:t>Built in 1906 at the foot of Nanjing Road, the Palace Hotel (at right) was Shanghai’s first steel-frame “skyscraper”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400" smtClean="0"/>
              <a:t>This photo shows bank buildings at left built in the 1920s</a:t>
            </a:r>
          </a:p>
        </p:txBody>
      </p:sp>
      <p:pic>
        <p:nvPicPr>
          <p:cNvPr id="70660" name="Picture 7" descr="Palace hot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19350"/>
            <a:ext cx="7543800" cy="4452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en-US" altLang="en-US" sz="3600" smtClean="0"/>
              <a:t>1911 Revolution in Shanghai</a:t>
            </a:r>
            <a:br>
              <a:rPr lang="en-US" altLang="en-US" sz="3600" smtClean="0"/>
            </a:br>
            <a:r>
              <a:rPr lang="en-US" altLang="en-US" sz="2800" smtClean="0"/>
              <a:t>Nanjing Road lined with revolutionary flags</a:t>
            </a:r>
          </a:p>
        </p:txBody>
      </p:sp>
      <p:graphicFrame>
        <p:nvGraphicFramePr>
          <p:cNvPr id="72707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533400" y="1563688"/>
          <a:ext cx="8153400" cy="529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Clip" r:id="rId4" imgW="6542857" imgH="4247619" progId="MS_ClipArt_Gallery.2">
                  <p:embed/>
                </p:oleObj>
              </mc:Choice>
              <mc:Fallback>
                <p:oleObj name="Clip" r:id="rId4" imgW="6542857" imgH="4247619" progId="MS_ClipArt_Gallery.2">
                  <p:embed/>
                  <p:pic>
                    <p:nvPicPr>
                      <p:cNvPr id="0" name="Object 10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63688"/>
                        <a:ext cx="8153400" cy="529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8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371600"/>
          </a:xfrm>
        </p:spPr>
        <p:txBody>
          <a:bodyPr/>
          <a:lstStyle/>
          <a:p>
            <a:r>
              <a:rPr lang="en-US" altLang="en-US" sz="3600" smtClean="0"/>
              <a:t>Student Demonstrations</a:t>
            </a:r>
            <a:br>
              <a:rPr lang="en-US" altLang="en-US" sz="3600" smtClean="0"/>
            </a:br>
            <a:r>
              <a:rPr lang="en-US" altLang="en-US" sz="3600" smtClean="0"/>
              <a:t>The May 4th Movement in Shanghai</a:t>
            </a:r>
          </a:p>
        </p:txBody>
      </p:sp>
      <p:graphicFrame>
        <p:nvGraphicFramePr>
          <p:cNvPr id="74755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09600" y="1457325"/>
          <a:ext cx="8001000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1" name="Clip" r:id="rId4" imgW="6247619" imgH="4219048" progId="MS_ClipArt_Gallery.2">
                  <p:embed/>
                </p:oleObj>
              </mc:Choice>
              <mc:Fallback>
                <p:oleObj name="Clip" r:id="rId4" imgW="6247619" imgH="4219048" progId="MS_ClipArt_Gallery.2">
                  <p:embed/>
                  <p:pic>
                    <p:nvPicPr>
                      <p:cNvPr id="0" name="Object 10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57325"/>
                        <a:ext cx="8001000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6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Intersection of Nanjing and </a:t>
            </a:r>
            <a:br>
              <a:rPr lang="en-US" altLang="en-US" sz="3600" smtClean="0"/>
            </a:br>
            <a:r>
              <a:rPr lang="en-US" altLang="en-US" sz="3600" smtClean="0"/>
              <a:t>Sichuan Roads, 1915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143000" y="1482725"/>
          <a:ext cx="7162800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9" name="Clip" r:id="rId4" imgW="5380952" imgH="4038095" progId="MS_ClipArt_Gallery.2">
                  <p:embed/>
                </p:oleObj>
              </mc:Choice>
              <mc:Fallback>
                <p:oleObj name="Clip" r:id="rId4" imgW="5380952" imgH="4038095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482725"/>
                        <a:ext cx="7162800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20000" cy="1447800"/>
          </a:xfrm>
        </p:spPr>
        <p:txBody>
          <a:bodyPr/>
          <a:lstStyle/>
          <a:p>
            <a:r>
              <a:rPr lang="en-US" altLang="en-US" sz="3600" smtClean="0"/>
              <a:t>Hong Kong &amp; Shanghai Bank (1923)</a:t>
            </a:r>
          </a:p>
        </p:txBody>
      </p:sp>
      <p:graphicFrame>
        <p:nvGraphicFramePr>
          <p:cNvPr id="7885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219200" y="1487488"/>
          <a:ext cx="6781800" cy="537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7" name="Clip" r:id="rId4" imgW="3438095" imgH="2723810" progId="MS_ClipArt_Gallery.2">
                  <p:embed/>
                </p:oleObj>
              </mc:Choice>
              <mc:Fallback>
                <p:oleObj name="Clip" r:id="rId4" imgW="3438095" imgH="2723810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487488"/>
                        <a:ext cx="6781800" cy="537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609600"/>
            <a:ext cx="3733800" cy="3810000"/>
          </a:xfrm>
        </p:spPr>
        <p:txBody>
          <a:bodyPr/>
          <a:lstStyle/>
          <a:p>
            <a:r>
              <a:rPr lang="en-US" altLang="en-US" smtClean="0"/>
              <a:t>Shanghai Customs House</a:t>
            </a:r>
            <a:br>
              <a:rPr lang="en-US" altLang="en-US" smtClean="0"/>
            </a:br>
            <a:r>
              <a:rPr lang="en-US" altLang="en-US" smtClean="0"/>
              <a:t> 1926</a:t>
            </a:r>
            <a:br>
              <a:rPr lang="en-US" altLang="en-US" smtClean="0"/>
            </a:br>
            <a:endParaRPr lang="en-US" altLang="en-US" smtClean="0"/>
          </a:p>
        </p:txBody>
      </p:sp>
      <p:graphicFrame>
        <p:nvGraphicFramePr>
          <p:cNvPr id="8089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50942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Clip" r:id="rId4" imgW="2361905" imgH="3180952" progId="MS_ClipArt_Gallery.2">
                  <p:embed/>
                </p:oleObj>
              </mc:Choice>
              <mc:Fallback>
                <p:oleObj name="Clip" r:id="rId4" imgW="2361905" imgH="3180952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0942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228600"/>
            <a:ext cx="4038600" cy="1066800"/>
          </a:xfrm>
        </p:spPr>
        <p:txBody>
          <a:bodyPr/>
          <a:lstStyle/>
          <a:p>
            <a:r>
              <a:rPr lang="en-US" altLang="en-US" sz="3600" smtClean="0"/>
              <a:t>Sassoon House</a:t>
            </a:r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600200"/>
            <a:ext cx="4038600" cy="5257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Built in 1929 on the site of the Sassoon trading firm, the new hotel faced the Bund at the foot of Nanjing Road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By the 1890s the Sassoon fortune was based on real estate rather than opium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Now known as the Peace Hotel</a:t>
            </a:r>
          </a:p>
        </p:txBody>
      </p:sp>
      <p:pic>
        <p:nvPicPr>
          <p:cNvPr id="82948" name="Picture 7" descr="Sassoon Hot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6688" y="533400"/>
            <a:ext cx="5156201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 sz="4000" smtClean="0"/>
              <a:t>Shanghai Bund, 1929</a:t>
            </a:r>
          </a:p>
        </p:txBody>
      </p:sp>
      <p:graphicFrame>
        <p:nvGraphicFramePr>
          <p:cNvPr id="84995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1003300"/>
          <a:ext cx="9144000" cy="584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2" name="Clip" r:id="rId4" imgW="6333333" imgH="4047619" progId="MS_ClipArt_Gallery.2">
                  <p:embed/>
                </p:oleObj>
              </mc:Choice>
              <mc:Fallback>
                <p:oleObj name="Clip" r:id="rId4" imgW="6333333" imgH="4047619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03300"/>
                        <a:ext cx="9144000" cy="584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04800" y="36576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209800" y="30480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2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879725" y="2362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3276600" y="35814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4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819400" y="23622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181600" y="33528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5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5867400" y="34290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6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6629400" y="25908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7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6994525" y="3276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8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7375525" y="3048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9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8229600" y="3200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066800"/>
          </a:xfrm>
        </p:spPr>
        <p:txBody>
          <a:bodyPr/>
          <a:lstStyle/>
          <a:p>
            <a:r>
              <a:rPr lang="en-US" altLang="en-US" sz="3600" smtClean="0"/>
              <a:t>Promenade Along the Bund, 1932</a:t>
            </a:r>
          </a:p>
        </p:txBody>
      </p:sp>
      <p:graphicFrame>
        <p:nvGraphicFramePr>
          <p:cNvPr id="8704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990600" y="1033463"/>
          <a:ext cx="7162800" cy="582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9" name="Clip" r:id="rId4" imgW="5257143" imgH="4276190" progId="MS_ClipArt_Gallery.2">
                  <p:embed/>
                </p:oleObj>
              </mc:Choice>
              <mc:Fallback>
                <p:oleObj name="Clip" r:id="rId4" imgW="5257143" imgH="4276190" progId="MS_ClipArt_Gallery.2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033463"/>
                        <a:ext cx="7162800" cy="582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295400"/>
          </a:xfrm>
        </p:spPr>
        <p:txBody>
          <a:bodyPr/>
          <a:lstStyle/>
          <a:p>
            <a:r>
              <a:rPr lang="en-US" altLang="en-US" sz="3600" smtClean="0"/>
              <a:t>Garden Bridge, 1930</a:t>
            </a:r>
            <a:br>
              <a:rPr lang="en-US" altLang="en-US" sz="3600" smtClean="0"/>
            </a:br>
            <a:r>
              <a:rPr lang="en-US" altLang="en-US" sz="2800" smtClean="0"/>
              <a:t>Left: Russian consulate</a:t>
            </a:r>
          </a:p>
        </p:txBody>
      </p:sp>
      <p:graphicFrame>
        <p:nvGraphicFramePr>
          <p:cNvPr id="89091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09600" y="1512888"/>
          <a:ext cx="8001000" cy="541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7" name="Clip" r:id="rId4" imgW="6276190" imgH="4247619" progId="MS_ClipArt_Gallery.2">
                  <p:embed/>
                </p:oleObj>
              </mc:Choice>
              <mc:Fallback>
                <p:oleObj name="Clip" r:id="rId4" imgW="6276190" imgH="4247619" progId="MS_ClipArt_Gallery.2">
                  <p:embed/>
                  <p:pic>
                    <p:nvPicPr>
                      <p:cNvPr id="0" name="Object 10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12888"/>
                        <a:ext cx="8001000" cy="541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6172200" y="228600"/>
            <a:ext cx="2743200" cy="2743200"/>
          </a:xfrm>
        </p:spPr>
        <p:txBody>
          <a:bodyPr/>
          <a:lstStyle/>
          <a:p>
            <a:r>
              <a:rPr lang="en-US" altLang="en-US" sz="3200" smtClean="0"/>
              <a:t>Map of Shanghai’s Foreign Settlement, 1855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3505200"/>
            <a:ext cx="3124200" cy="2971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smtClean="0"/>
              <a:t>At the top of the map the buildings along the Bund (Shanghai’s waterfront) are depicted</a:t>
            </a:r>
          </a:p>
        </p:txBody>
      </p:sp>
      <p:pic>
        <p:nvPicPr>
          <p:cNvPr id="9220" name="Picture 7" descr="1855 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515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685800" y="300038"/>
            <a:ext cx="7772400" cy="1143000"/>
          </a:xfrm>
        </p:spPr>
        <p:txBody>
          <a:bodyPr/>
          <a:lstStyle/>
          <a:p>
            <a:r>
              <a:rPr lang="en-US" altLang="en-US" sz="4000" smtClean="0"/>
              <a:t>Shanghai Panorama Today</a:t>
            </a:r>
          </a:p>
        </p:txBody>
      </p:sp>
      <p:pic>
        <p:nvPicPr>
          <p:cNvPr id="91139" name="Online Image Placeholder 4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1843088"/>
            <a:ext cx="9166226" cy="4278312"/>
          </a:xfrm>
        </p:spPr>
      </p:pic>
      <p:sp>
        <p:nvSpPr>
          <p:cNvPr id="9114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en-US" sz="3200" smtClean="0"/>
              <a:t>Shanghai in 1862</a:t>
            </a: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pic>
        <p:nvPicPr>
          <p:cNvPr id="11268" name="Picture 7" descr="Shanghai 18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838200"/>
            <a:ext cx="81534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 smtClean="0"/>
              <a:t>Shanghai Bund in 1860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pic>
        <p:nvPicPr>
          <p:cNvPr id="13316" name="Picture 7" descr="Bund 18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19225"/>
            <a:ext cx="8534400" cy="543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990600"/>
          </a:xfrm>
        </p:spPr>
        <p:txBody>
          <a:bodyPr/>
          <a:lstStyle/>
          <a:p>
            <a:r>
              <a:rPr lang="en-US" altLang="en-US" sz="3600" smtClean="0"/>
              <a:t>Headquarters of Jardine, Matheson &amp; Co.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9144000" cy="175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Jardine, Matheson became the dominant foreign company in China, with investments in shipping, mines, railroads, and cotton mills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smtClean="0"/>
              <a:t>The company’s Shanghai headquarters, built in 1851, was one of the landmark buildings along the Bund</a:t>
            </a:r>
          </a:p>
        </p:txBody>
      </p:sp>
      <p:pic>
        <p:nvPicPr>
          <p:cNvPr id="15364" name="Picture 7" descr="Jardine &amp; Matheson bld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09888"/>
            <a:ext cx="9144000" cy="398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000" smtClean="0"/>
              <a:t>Shanghai Customs House, 1857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 smtClean="0"/>
          </a:p>
        </p:txBody>
      </p:sp>
      <p:pic>
        <p:nvPicPr>
          <p:cNvPr id="17412" name="Picture 7" descr="customs 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36725"/>
            <a:ext cx="8458200" cy="512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sz="3600" smtClean="0"/>
              <a:t>Shanghai Customs House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762000"/>
            <a:ext cx="8382000" cy="91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smtClean="0"/>
              <a:t>The only Chinese-owned building along the Bund, the</a:t>
            </a:r>
          </a:p>
          <a:p>
            <a:pPr algn="ctr">
              <a:buFontTx/>
              <a:buNone/>
            </a:pPr>
            <a:r>
              <a:rPr lang="en-US" altLang="en-US" sz="2400" smtClean="0"/>
              <a:t>Customs House still was managed by foreigners</a:t>
            </a:r>
          </a:p>
        </p:txBody>
      </p:sp>
      <p:pic>
        <p:nvPicPr>
          <p:cNvPr id="19460" name="Picture 7" descr="customs h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03388"/>
            <a:ext cx="6858000" cy="5154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946</Words>
  <Application>Microsoft Office PowerPoint</Application>
  <PresentationFormat>On-screen Show (4:3)</PresentationFormat>
  <Paragraphs>166</Paragraphs>
  <Slides>40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SimSun</vt:lpstr>
      <vt:lpstr>Arial</vt:lpstr>
      <vt:lpstr>新細明體</vt:lpstr>
      <vt:lpstr>Times New Roman</vt:lpstr>
      <vt:lpstr>Wingdings</vt:lpstr>
      <vt:lpstr>Default Design</vt:lpstr>
      <vt:lpstr>Clip</vt:lpstr>
      <vt:lpstr>Images of Shanghai (I):  1860-1930</vt:lpstr>
      <vt:lpstr>Shanghai, ca. 1930</vt:lpstr>
      <vt:lpstr>Panorama of Shanghai ca. 1815</vt:lpstr>
      <vt:lpstr>Map of Shanghai’s Foreign Settlement, 1855</vt:lpstr>
      <vt:lpstr>Shanghai in 1862</vt:lpstr>
      <vt:lpstr>Shanghai Bund in 1860</vt:lpstr>
      <vt:lpstr>Headquarters of Jardine, Matheson &amp; Co.</vt:lpstr>
      <vt:lpstr>Shanghai Customs House, 1857</vt:lpstr>
      <vt:lpstr>Shanghai Customs House</vt:lpstr>
      <vt:lpstr>Shanghai Bund in 1880</vt:lpstr>
      <vt:lpstr>Chinese View of the Bund, 1884</vt:lpstr>
      <vt:lpstr>Street Paving by Chinese Convict Laborers</vt:lpstr>
      <vt:lpstr>Street Paving by Chinese Convict Laborers</vt:lpstr>
      <vt:lpstr>Corpses Into Fertilizer</vt:lpstr>
      <vt:lpstr>Death by Electric Shock</vt:lpstr>
      <vt:lpstr>Shanghai Customs House, 1893</vt:lpstr>
      <vt:lpstr>Customs House Clock Tower</vt:lpstr>
      <vt:lpstr>Nanjing Road in the Late 19th Century</vt:lpstr>
      <vt:lpstr>Entrance to Nanjing Road, 1903</vt:lpstr>
      <vt:lpstr>Sassoon &amp; Co.</vt:lpstr>
      <vt:lpstr>Fuzhou Road in the late 19th Century</vt:lpstr>
      <vt:lpstr>Rickshaws at the North Gate, ca. 1890 </vt:lpstr>
      <vt:lpstr>Offices of Shanghai Gazette (Shenbao 申報)</vt:lpstr>
      <vt:lpstr>Japanese Teahouse</vt:lpstr>
      <vt:lpstr>Cantonese Teahouse</vt:lpstr>
      <vt:lpstr>Chinese Bankers’ Guildhall</vt:lpstr>
      <vt:lpstr>Chinese Bankers’ Guildhall</vt:lpstr>
      <vt:lpstr>Imperial Bank of China</vt:lpstr>
      <vt:lpstr>Home of Sheng Xuanhuai</vt:lpstr>
      <vt:lpstr>Palace Hotel</vt:lpstr>
      <vt:lpstr>1911 Revolution in Shanghai Nanjing Road lined with revolutionary flags</vt:lpstr>
      <vt:lpstr>Student Demonstrations The May 4th Movement in Shanghai</vt:lpstr>
      <vt:lpstr>Intersection of Nanjing and  Sichuan Roads, 1915</vt:lpstr>
      <vt:lpstr>Hong Kong &amp; Shanghai Bank (1923)</vt:lpstr>
      <vt:lpstr>Shanghai Customs House  1926 </vt:lpstr>
      <vt:lpstr>Sassoon House</vt:lpstr>
      <vt:lpstr>Shanghai Bund, 1929</vt:lpstr>
      <vt:lpstr>Promenade Along the Bund, 1932</vt:lpstr>
      <vt:lpstr>Garden Bridge, 1930 Left: Russian consulate</vt:lpstr>
      <vt:lpstr>Shanghai Panorama Today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Shanghai in Photographs 1870-1937</dc:title>
  <dc:creator>Richard Von Glahn</dc:creator>
  <cp:lastModifiedBy>RVG</cp:lastModifiedBy>
  <cp:revision>30</cp:revision>
  <dcterms:created xsi:type="dcterms:W3CDTF">2000-10-19T01:08:47Z</dcterms:created>
  <dcterms:modified xsi:type="dcterms:W3CDTF">2022-02-09T18:07:23Z</dcterms:modified>
</cp:coreProperties>
</file>