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0"/>
  </p:notesMasterIdLst>
  <p:sldIdLst>
    <p:sldId id="258" r:id="rId2"/>
    <p:sldId id="305" r:id="rId3"/>
    <p:sldId id="311" r:id="rId4"/>
    <p:sldId id="261" r:id="rId5"/>
    <p:sldId id="304" r:id="rId6"/>
    <p:sldId id="270" r:id="rId7"/>
    <p:sldId id="273" r:id="rId8"/>
    <p:sldId id="322" r:id="rId9"/>
    <p:sldId id="268" r:id="rId10"/>
    <p:sldId id="269" r:id="rId11"/>
    <p:sldId id="301" r:id="rId12"/>
    <p:sldId id="282" r:id="rId13"/>
    <p:sldId id="313" r:id="rId14"/>
    <p:sldId id="289" r:id="rId15"/>
    <p:sldId id="332" r:id="rId16"/>
    <p:sldId id="296" r:id="rId17"/>
    <p:sldId id="312" r:id="rId18"/>
    <p:sldId id="314" r:id="rId19"/>
    <p:sldId id="290" r:id="rId20"/>
    <p:sldId id="306" r:id="rId21"/>
    <p:sldId id="278" r:id="rId22"/>
    <p:sldId id="320" r:id="rId23"/>
    <p:sldId id="321" r:id="rId24"/>
    <p:sldId id="334" r:id="rId25"/>
    <p:sldId id="331" r:id="rId26"/>
    <p:sldId id="310" r:id="rId27"/>
    <p:sldId id="330" r:id="rId28"/>
    <p:sldId id="319" r:id="rId29"/>
    <p:sldId id="292" r:id="rId30"/>
    <p:sldId id="283" r:id="rId31"/>
    <p:sldId id="284" r:id="rId32"/>
    <p:sldId id="286" r:id="rId33"/>
    <p:sldId id="287" r:id="rId34"/>
    <p:sldId id="295" r:id="rId35"/>
    <p:sldId id="279" r:id="rId36"/>
    <p:sldId id="280" r:id="rId37"/>
    <p:sldId id="316" r:id="rId38"/>
    <p:sldId id="333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CC481C-1294-4459-8F81-EDB1FDAD068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49B5C8-0438-45C1-A068-C76B6B22721A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249F0D-AFB3-4D70-89F1-2AF1F14E8B4C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67B2CF-3631-4B8E-97C9-B6CBAE94D743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4757C-9E03-4A83-ADC2-4B9AAE3EFE3E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CA412B-6835-4E04-AAD4-D1F327A61663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F58949-14D5-4E1A-8A45-734C8302E3B7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2FCCFA-9DBB-4F09-B8EF-D058978D2EA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3400A-01B5-456D-873C-C67E28D4CFA9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CBED08-E84B-4F23-BF6B-28BA8732FB90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A84A18-990E-44AC-8781-A39AB1240D45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D8518A-B308-43B6-8537-EFF5BA82ACC2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617117-15D3-4620-9BF9-98B785E4FCF9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5687B9-47D4-4D45-B6BD-D3E3354E0870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D2630F-19F6-4D0A-8AAD-DE8BCCA7DBF7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6222D5-BA1C-4F00-BF08-E038D4F09D61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E99EC897-8281-41E4-8A5A-309E4EBCC21B}" type="slidenum">
              <a:rPr lang="en-US" altLang="en-US">
                <a:latin typeface="Arial" panose="020B0604020202020204" pitchFamily="34" charset="0"/>
              </a:rPr>
              <a:pPr/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1456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8ACE53AD-437A-475E-ADBE-365E40B6EA01}" type="slidenum">
              <a:rPr lang="en-US" altLang="en-US">
                <a:latin typeface="Arial" panose="020B0604020202020204" pitchFamily="34" charset="0"/>
              </a:rPr>
              <a:pPr/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133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D48920-B561-406E-94B7-29479D502612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115BC-CAF0-44F3-BEBE-2B3F1DEDAE2A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7AB601-1C07-46B1-BC02-85F34904DFB2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E67835-3C0B-4D58-AC26-DC963F434036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22DFA5-BCDD-4593-9185-E323AE1ED489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2AA185-9420-43C3-B31F-9BED75012451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D786F4-303A-4E53-8F9A-A4A559B747E7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BA93E-3B6A-4978-B9FA-DC92C86EEAD5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DF2453-7678-49D7-A87C-0AD24DE10264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D0CD93-9D30-4762-B3F4-A9CB9BC71C89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8594F6-549B-48F5-BEE3-1352D93EDAEE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825C4F-4503-46FD-AD79-911C467DB22D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57E37B-2C15-4219-8EE4-448A65A488A4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D6E37-1948-4F0E-8C15-5BE56E7EB56A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0427E0-67D6-45CB-914B-DB564671EC39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EA8B1C-7D43-4297-940F-4535758A87B9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F61F78-AF06-4071-956F-ECCC05097730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E072E-091F-4083-8C89-A730EC4FF3F5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A504B-B3E5-4E23-9D3F-EAAAF44205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543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BC26F-8DA5-4E25-A262-5DBD953B5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92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8ECE5-28C8-4231-B10D-7FD11EEE85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49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7C2AD8B-EB97-451B-B1BD-2BCE35AE1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105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B618E48-8314-4302-A218-3F4C377288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932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89C81A4-5B88-4569-A95D-8B30FD7429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352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0E5C6-25BC-4EA3-9427-9FF40DC86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816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4A1F9-138C-4F88-BE10-A8C539C28C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693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16E1C-408D-4C5D-806F-0838E03ACF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683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36E50-5588-47BF-BD0F-4AC2E579B0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26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CF4D2-D35E-4186-9415-6C92F52634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072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55F03-426A-4CD1-897C-A421475D0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76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C4E45-685D-4578-9823-DE46E6EAF1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2191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FE0DF-E450-42BC-9B88-3F163C2169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6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CD3E0A9-E06C-4B79-B919-2B31C2A57C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1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3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1.png"/><Relationship Id="rId4" Type="http://schemas.openxmlformats.org/officeDocument/2006/relationships/oleObject" Target="../embeddings/oleObject14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1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38200" y="1752600"/>
            <a:ext cx="7620000" cy="1676400"/>
          </a:xfrm>
        </p:spPr>
        <p:txBody>
          <a:bodyPr anchor="ctr"/>
          <a:lstStyle/>
          <a:p>
            <a:r>
              <a:rPr lang="en-US" altLang="en-US" sz="4400"/>
              <a:t>Shanghai in Photographs (II):</a:t>
            </a:r>
            <a:br>
              <a:rPr lang="en-US" altLang="en-US" sz="4400"/>
            </a:br>
            <a:r>
              <a:rPr lang="en-US" altLang="en-US" sz="4400"/>
              <a:t>1920s-30s</a:t>
            </a: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</p:spPr>
        <p:txBody>
          <a:bodyPr/>
          <a:lstStyle/>
          <a:p>
            <a:r>
              <a:rPr lang="en-US" altLang="en-US" sz="3600"/>
              <a:t>Trolley on Avenue Joffre, 1940</a:t>
            </a:r>
            <a:br>
              <a:rPr lang="en-US" altLang="en-US" sz="3600"/>
            </a:br>
            <a:r>
              <a:rPr lang="en-US" altLang="en-US" sz="2800"/>
              <a:t>Main thoroughfare of the French Concession</a:t>
            </a:r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685800" y="1487488"/>
          <a:ext cx="7848600" cy="537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Clip" r:id="rId4" imgW="6247619" imgH="4276190" progId="MS_ClipArt_Gallery.2">
                  <p:embed/>
                </p:oleObj>
              </mc:Choice>
              <mc:Fallback>
                <p:oleObj name="Clip" r:id="rId4" imgW="6247619" imgH="4276190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487488"/>
                        <a:ext cx="7848600" cy="5370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3600"/>
              <a:t>Shanghai City Hall, 1933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990600"/>
            <a:ext cx="8382000" cy="1371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/>
              <a:t>The new city hall built by the Nationalist government imitated the</a:t>
            </a:r>
          </a:p>
          <a:p>
            <a:pPr algn="ctr">
              <a:buFontTx/>
              <a:buNone/>
            </a:pPr>
            <a:r>
              <a:rPr lang="en-US" altLang="en-US" sz="2400"/>
              <a:t>palatial architecture of Beijing’s Forbidden City on a more </a:t>
            </a:r>
          </a:p>
          <a:p>
            <a:pPr algn="ctr">
              <a:buFontTx/>
              <a:buNone/>
            </a:pPr>
            <a:r>
              <a:rPr lang="en-US" altLang="en-US" sz="2400"/>
              <a:t>monumental scale while deliberately rejecting foreign styles</a:t>
            </a:r>
          </a:p>
        </p:txBody>
      </p:sp>
      <p:pic>
        <p:nvPicPr>
          <p:cNvPr id="51207" name="Picture 7" descr="Shanghai City Hall 193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89200"/>
            <a:ext cx="9144000" cy="4365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altLang="en-US" sz="3600"/>
              <a:t>Sincere (Xianshi) Department Store</a:t>
            </a:r>
          </a:p>
        </p:txBody>
      </p:sp>
      <p:graphicFrame>
        <p:nvGraphicFramePr>
          <p:cNvPr id="28675" name="Object 1027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0" y="1981200"/>
          <a:ext cx="8915400" cy="489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5" name="Clip" r:id="rId4" imgW="6333333" imgH="3476190" progId="MS_ClipArt_Gallery.2">
                  <p:embed/>
                </p:oleObj>
              </mc:Choice>
              <mc:Fallback>
                <p:oleObj name="Clip" r:id="rId4" imgW="6333333" imgH="3476190" progId="MS_ClipArt_Gallery.2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1200"/>
                        <a:ext cx="8915400" cy="4892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/>
              <a:t>Opened in 1917 on Nanjing Road by an overseas </a:t>
            </a:r>
          </a:p>
          <a:p>
            <a:pPr algn="ctr">
              <a:buFontTx/>
              <a:buNone/>
            </a:pPr>
            <a:r>
              <a:rPr lang="en-US" altLang="en-US" sz="2400"/>
              <a:t>Chinese entrepreneur in Australia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1143000"/>
          </a:xfrm>
        </p:spPr>
        <p:txBody>
          <a:bodyPr/>
          <a:lstStyle/>
          <a:p>
            <a:r>
              <a:rPr lang="en-US" altLang="en-US" sz="3600"/>
              <a:t>Roof Garden of Sincere Department Store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/>
          </a:p>
        </p:txBody>
      </p:sp>
      <p:pic>
        <p:nvPicPr>
          <p:cNvPr id="75783" name="Picture 7" descr="Xianshi roof garde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311275"/>
            <a:ext cx="7162800" cy="5546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altLang="en-US" sz="3600"/>
              <a:t>Wing On Department Store</a:t>
            </a:r>
            <a:endParaRPr lang="en-US" altLang="en-US" sz="2800"/>
          </a:p>
        </p:txBody>
      </p:sp>
      <p:graphicFrame>
        <p:nvGraphicFramePr>
          <p:cNvPr id="35843" name="Object 1027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990600" y="1558925"/>
          <a:ext cx="7239000" cy="529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3" name="Clip" r:id="rId4" imgW="3590476" imgH="2628571" progId="MS_ClipArt_Gallery.2">
                  <p:embed/>
                </p:oleObj>
              </mc:Choice>
              <mc:Fallback>
                <p:oleObj name="Clip" r:id="rId4" imgW="3590476" imgH="2628571" progId="MS_ClipArt_Gallery.2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558925"/>
                        <a:ext cx="7239000" cy="5299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914400"/>
            <a:ext cx="85344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/>
              <a:t>Opened in 1918 on Nanjing Road with a staff of 400 salesclerks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38D72-4AED-4161-8F96-90941A39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en-US" dirty="0"/>
              <a:t>Macy’s Department Store</a:t>
            </a:r>
          </a:p>
        </p:txBody>
      </p:sp>
      <p:pic>
        <p:nvPicPr>
          <p:cNvPr id="6" name="Online Image Placeholder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E671601-B4DE-4732-9444-784D5F400827}"/>
              </a:ext>
            </a:extLst>
          </p:cNvPr>
          <p:cNvPicPr>
            <a:picLocks noGrp="1" noChangeAspect="1"/>
          </p:cNvPicPr>
          <p:nvPr>
            <p:ph type="clipArt"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9697" y="826221"/>
            <a:ext cx="5155897" cy="647700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8CD47-DD44-4D94-A4F5-230DA8942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0" y="1486773"/>
            <a:ext cx="1981200" cy="46092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Herald Square, </a:t>
            </a:r>
          </a:p>
          <a:p>
            <a:pPr marL="0" indent="0">
              <a:buNone/>
            </a:pPr>
            <a:r>
              <a:rPr lang="en-US" dirty="0"/>
              <a:t>New York City, </a:t>
            </a:r>
          </a:p>
          <a:p>
            <a:pPr marL="0" indent="0">
              <a:buNone/>
            </a:pPr>
            <a:r>
              <a:rPr lang="en-US" dirty="0"/>
              <a:t>ca. 1905</a:t>
            </a:r>
          </a:p>
        </p:txBody>
      </p:sp>
    </p:spTree>
    <p:extLst>
      <p:ext uri="{BB962C8B-B14F-4D97-AF65-F5344CB8AC3E}">
        <p14:creationId xmlns:p14="http://schemas.microsoft.com/office/powerpoint/2010/main" val="1054685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altLang="en-US" sz="3600"/>
              <a:t>Nanjing Road Department Stores</a:t>
            </a:r>
          </a:p>
        </p:txBody>
      </p:sp>
      <p:graphicFrame>
        <p:nvGraphicFramePr>
          <p:cNvPr id="43011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685800" y="1593850"/>
          <a:ext cx="7696200" cy="526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1" name="Clip" r:id="rId4" imgW="6038095" imgH="4133333" progId="MS_ClipArt_Gallery.2">
                  <p:embed/>
                </p:oleObj>
              </mc:Choice>
              <mc:Fallback>
                <p:oleObj name="Clip" r:id="rId4" imgW="6038095" imgH="4133333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593850"/>
                        <a:ext cx="7696200" cy="526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914400"/>
            <a:ext cx="7772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800"/>
              <a:t>Wing On at left; Sincere at right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xfrm>
            <a:off x="5257800" y="304800"/>
            <a:ext cx="3429000" cy="1371600"/>
          </a:xfrm>
        </p:spPr>
        <p:txBody>
          <a:bodyPr/>
          <a:lstStyle/>
          <a:p>
            <a:r>
              <a:rPr lang="en-US" altLang="en-US" sz="3600"/>
              <a:t>Sun Sun (Xinxin) Department Store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828800"/>
            <a:ext cx="3810000" cy="4800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2800"/>
              <a:t>The third of Shanghai’s four major department stores, Sun Sun opened in 1926 on Nanjing Road, immediately west of Wing On (at rear)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2800"/>
              <a:t>First air-conditioned store in Shanghai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en-US" sz="2800"/>
              <a:t>Had own radio station to broadcast specials</a:t>
            </a:r>
          </a:p>
        </p:txBody>
      </p:sp>
      <p:pic>
        <p:nvPicPr>
          <p:cNvPr id="73735" name="Picture 7" descr="Xinxin dept sto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400" y="0"/>
            <a:ext cx="480536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838200"/>
          </a:xfrm>
        </p:spPr>
        <p:txBody>
          <a:bodyPr/>
          <a:lstStyle/>
          <a:p>
            <a:r>
              <a:rPr lang="en-US" altLang="en-US" sz="3600"/>
              <a:t>Shanghai Department Stores at Night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762000" y="990600"/>
            <a:ext cx="76962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800"/>
              <a:t>(Wing On at left, Sincere at center, Xinxin at right)</a:t>
            </a:r>
          </a:p>
        </p:txBody>
      </p:sp>
      <p:pic>
        <p:nvPicPr>
          <p:cNvPr id="77831" name="Picture 7" descr="dept stores at nigh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905000"/>
            <a:ext cx="7685088" cy="5184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495800" y="457200"/>
            <a:ext cx="4648200" cy="2133600"/>
          </a:xfrm>
        </p:spPr>
        <p:txBody>
          <a:bodyPr/>
          <a:lstStyle/>
          <a:p>
            <a:r>
              <a:rPr lang="en-US" altLang="en-US" sz="3600"/>
              <a:t>Sun Co. (Daxin)</a:t>
            </a:r>
            <a:br>
              <a:rPr lang="en-US" altLang="en-US" sz="3600"/>
            </a:br>
            <a:r>
              <a:rPr lang="en-US" altLang="en-US" sz="3600"/>
              <a:t> Department Store</a:t>
            </a:r>
          </a:p>
        </p:txBody>
      </p:sp>
      <p:graphicFrame>
        <p:nvGraphicFramePr>
          <p:cNvPr id="36867" name="Object 1027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0" y="0"/>
          <a:ext cx="4324350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7" name="Clip" r:id="rId4" imgW="3714286" imgH="5561905" progId="MS_ClipArt_Gallery.2">
                  <p:embed/>
                </p:oleObj>
              </mc:Choice>
              <mc:Fallback>
                <p:oleObj name="Clip" r:id="rId4" imgW="3714286" imgH="5561905" progId="MS_ClipArt_Gallery.2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324350" cy="647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8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2667000"/>
            <a:ext cx="4038600" cy="3733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/>
              <a:t>Opened in 1934 at intersection of Nanjing Road and Tibet Road, across from the race track (now People’s Park)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/>
              <a:t>Built in American Art Deco style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4000"/>
              <a:t>Shanghai Bund in 1925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447800" y="1066800"/>
            <a:ext cx="7010400" cy="457200"/>
          </a:xfrm>
        </p:spPr>
        <p:txBody>
          <a:bodyPr/>
          <a:lstStyle/>
          <a:p>
            <a:endParaRPr lang="en-US" altLang="en-US" sz="2400"/>
          </a:p>
        </p:txBody>
      </p:sp>
      <p:pic>
        <p:nvPicPr>
          <p:cNvPr id="59399" name="Picture 7" descr="Bund 19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22363"/>
            <a:ext cx="9144000" cy="573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>
          <a:xfrm>
            <a:off x="4876800" y="0"/>
            <a:ext cx="4038600" cy="1752600"/>
          </a:xfrm>
        </p:spPr>
        <p:txBody>
          <a:bodyPr/>
          <a:lstStyle/>
          <a:p>
            <a:r>
              <a:rPr lang="en-US" altLang="en-US" sz="3200"/>
              <a:t>Newspaper Advertisement for Dr. William’s Pink Pills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2133600"/>
            <a:ext cx="4038600" cy="4495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/>
              <a:t>From 1910 Chinese newspapers begin to fill up with pictorial advertisements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/>
              <a:t>This 1910 advertisement for Western medicine shows a member of the imperial family (in formal photography pose) whose liver ailments were cured by Dr. William’s pink pills</a:t>
            </a:r>
          </a:p>
        </p:txBody>
      </p:sp>
      <p:pic>
        <p:nvPicPr>
          <p:cNvPr id="61447" name="Picture 7" descr="pink pill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0325" y="0"/>
            <a:ext cx="4770438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Billboards</a:t>
            </a:r>
            <a:br>
              <a:rPr lang="en-US" altLang="en-US"/>
            </a:br>
            <a:r>
              <a:rPr lang="en-US" altLang="en-US" sz="3200"/>
              <a:t>Advertising American cigarettes and movies</a:t>
            </a:r>
            <a:br>
              <a:rPr lang="en-US" altLang="en-US" sz="3200"/>
            </a:br>
            <a:r>
              <a:rPr lang="en-US" altLang="en-US" sz="3200"/>
              <a:t>near the Bund</a:t>
            </a:r>
            <a:endParaRPr lang="en-US" altLang="en-US"/>
          </a:p>
        </p:txBody>
      </p:sp>
      <p:graphicFrame>
        <p:nvGraphicFramePr>
          <p:cNvPr id="24579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838200" y="2133600"/>
          <a:ext cx="7543800" cy="437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9" name="Clip" r:id="rId4" imgW="6304762" imgH="3657143" progId="MS_ClipArt_Gallery.2">
                  <p:embed/>
                </p:oleObj>
              </mc:Choice>
              <mc:Fallback>
                <p:oleObj name="Clip" r:id="rId4" imgW="6304762" imgH="3657143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133600"/>
                        <a:ext cx="7543800" cy="4376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3200"/>
              <a:t>Han Family Portrait, ca. 1900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29200" y="1828800"/>
            <a:ext cx="3810000" cy="4114800"/>
          </a:xfrm>
        </p:spPr>
        <p:txBody>
          <a:bodyPr/>
          <a:lstStyle/>
          <a:p>
            <a:endParaRPr lang="en-US" altLang="en-US" sz="2800"/>
          </a:p>
        </p:txBody>
      </p:sp>
      <p:pic>
        <p:nvPicPr>
          <p:cNvPr id="140292" name="Picture 4" descr="Han family portrait ca 19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274956"/>
            <a:ext cx="7315199" cy="53544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9250"/>
            <a:ext cx="7772400" cy="1143000"/>
          </a:xfrm>
        </p:spPr>
        <p:txBody>
          <a:bodyPr/>
          <a:lstStyle/>
          <a:p>
            <a:r>
              <a:rPr lang="en-US" altLang="en-US" dirty="0"/>
              <a:t>Liu Family Portrait, 1933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/>
          </a:p>
        </p:txBody>
      </p:sp>
      <p:pic>
        <p:nvPicPr>
          <p:cNvPr id="142340" name="Picture 4" descr="Liu family portrait 193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03400"/>
            <a:ext cx="9144000" cy="4705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600" dirty="0" smtClean="0">
                <a:latin typeface="Times New Roman" panose="02020603050405020304" pitchFamily="18" charset="0"/>
              </a:rPr>
              <a:t>Cover Girls from </a:t>
            </a:r>
            <a:r>
              <a:rPr lang="en-US" altLang="en-US" sz="3600" i="1" dirty="0" smtClean="0">
                <a:latin typeface="Times New Roman" panose="02020603050405020304" pitchFamily="18" charset="0"/>
              </a:rPr>
              <a:t>Young Companion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</a:t>
            </a:r>
            <a:r>
              <a:rPr lang="en-US" altLang="zh-TW" sz="3600" dirty="0" smtClean="0">
                <a:latin typeface="Times New Roman" panose="02020603050405020304" pitchFamily="18" charset="0"/>
                <a:ea typeface="新細明體" panose="020B0604020202020204" pitchFamily="2" charset="-128"/>
              </a:rPr>
              <a:t/>
            </a:r>
            <a:br>
              <a:rPr lang="en-US" altLang="zh-TW" sz="3600" dirty="0" smtClean="0">
                <a:latin typeface="Times New Roman" panose="02020603050405020304" pitchFamily="18" charset="0"/>
                <a:ea typeface="新細明體" panose="020B0604020202020204" pitchFamily="2" charset="-128"/>
              </a:rPr>
            </a:br>
            <a:r>
              <a:rPr lang="en-US" altLang="zh-TW" sz="3600" dirty="0" smtClean="0">
                <a:latin typeface="Times New Roman" panose="02020603050405020304" pitchFamily="18" charset="0"/>
                <a:ea typeface="新細明體" panose="020B0604020202020204" pitchFamily="2" charset="-128"/>
              </a:rPr>
              <a:t>(</a:t>
            </a:r>
            <a:r>
              <a:rPr lang="zh-TW" altLang="en-US" sz="3600" dirty="0" smtClean="0">
                <a:latin typeface="SimSun" panose="02010600030101010101" pitchFamily="2" charset="-122"/>
                <a:ea typeface="SimSun" panose="02010600030101010101" pitchFamily="2" charset="-122"/>
              </a:rPr>
              <a:t>良友畫報</a:t>
            </a:r>
            <a:r>
              <a:rPr lang="en-US" altLang="zh-TW" sz="3600" dirty="0" smtClean="0">
                <a:latin typeface="Times New Roman" panose="02020603050405020304" pitchFamily="18" charset="0"/>
                <a:ea typeface="新細明體" panose="020B0604020202020204" pitchFamily="2" charset="-128"/>
              </a:rPr>
              <a:t>)</a:t>
            </a:r>
            <a:r>
              <a:rPr lang="en-US" altLang="en-US" sz="3600" dirty="0" smtClean="0">
                <a:latin typeface="Times New Roman" panose="02020603050405020304" pitchFamily="18" charset="0"/>
              </a:rPr>
              <a:t> Magazine, 1932-33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2800" smtClean="0"/>
          </a:p>
        </p:txBody>
      </p:sp>
      <p:pic>
        <p:nvPicPr>
          <p:cNvPr id="15364" name="Picture 7" descr="19-clothes-Young Companion covergirl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641475"/>
            <a:ext cx="6934200" cy="5216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41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4800600" y="381000"/>
            <a:ext cx="4343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>
                <a:latin typeface="Times New Roman" panose="02020603050405020304" pitchFamily="18" charset="0"/>
              </a:rPr>
              <a:t>Cover of “Arts and Life” Magazine from 1934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1981200"/>
            <a:ext cx="3886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>
                <a:latin typeface="Times New Roman" panose="02020603050405020304" pitchFamily="18" charset="0"/>
              </a:rPr>
              <a:t>Aimed at middle-class women readers, “Arts and Life” promoted a patriotic (“Buy Chinese Goods”) form of consumerism, but still showcased a distinctly “modern” (Western) lifestyle</a:t>
            </a:r>
          </a:p>
        </p:txBody>
      </p:sp>
      <p:pic>
        <p:nvPicPr>
          <p:cNvPr id="21508" name="Picture 7" descr="19-clothes-Arts &amp; Lif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8" y="0"/>
            <a:ext cx="482917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977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4953000" y="381000"/>
            <a:ext cx="3810000" cy="1295400"/>
          </a:xfrm>
        </p:spPr>
        <p:txBody>
          <a:bodyPr/>
          <a:lstStyle/>
          <a:p>
            <a:r>
              <a:rPr lang="en-US" altLang="en-US" sz="3600"/>
              <a:t>Mother and Children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057400"/>
            <a:ext cx="4495800" cy="4572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/>
              <a:t>This cigarette advertisement from the 1930s, in keeping with the new emphasis on domestic virtues, depicts an elegantly but conservatively dressed mother with children in Western clothing against a backdrop of a suburban Western-style home</a:t>
            </a:r>
          </a:p>
        </p:txBody>
      </p:sp>
      <p:pic>
        <p:nvPicPr>
          <p:cNvPr id="69639" name="Picture 7" descr="mother &amp; chil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63232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381000"/>
            <a:ext cx="3276600" cy="1371600"/>
          </a:xfrm>
        </p:spPr>
        <p:txBody>
          <a:bodyPr/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Cigarette Advertisement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1"/>
            <a:ext cx="4745218" cy="6477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2286000"/>
            <a:ext cx="4038600" cy="4038600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Fashionable couple at leisure in modern home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Caption compares female beauty and cigarettes as both “lovely”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emphasizes that these cigarettes are “Made in China”</a:t>
            </a:r>
          </a:p>
        </p:txBody>
      </p:sp>
    </p:spTree>
    <p:extLst>
      <p:ext uri="{BB962C8B-B14F-4D97-AF65-F5344CB8AC3E}">
        <p14:creationId xmlns:p14="http://schemas.microsoft.com/office/powerpoint/2010/main" val="3703256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>
          <a:xfrm>
            <a:off x="5486400" y="609600"/>
            <a:ext cx="3429000" cy="2286000"/>
          </a:xfrm>
        </p:spPr>
        <p:txBody>
          <a:bodyPr/>
          <a:lstStyle/>
          <a:p>
            <a:r>
              <a:rPr lang="en-US" altLang="en-US" sz="3200"/>
              <a:t>Advertisement with Fashionably-Dressed Model</a:t>
            </a:r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/>
          </a:p>
        </p:txBody>
      </p:sp>
      <p:pic>
        <p:nvPicPr>
          <p:cNvPr id="88071" name="Picture 7" descr="fertilizer adv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02285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sz="3600"/>
              <a:t>New World Arcade (1916)</a:t>
            </a:r>
          </a:p>
        </p:txBody>
      </p:sp>
      <p:graphicFrame>
        <p:nvGraphicFramePr>
          <p:cNvPr id="38915" name="Object 1027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457200" y="1979613"/>
          <a:ext cx="8305800" cy="487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5" name="Clip" r:id="rId4" imgW="3952381" imgH="2247619" progId="MS_ClipArt_Gallery.2">
                  <p:embed/>
                </p:oleObj>
              </mc:Choice>
              <mc:Fallback>
                <p:oleObj name="Clip" r:id="rId4" imgW="3952381" imgH="2247619" progId="MS_ClipArt_Gallery.2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79613"/>
                        <a:ext cx="8305800" cy="4878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6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838200"/>
            <a:ext cx="8534400" cy="990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/>
              <a:t>Crammed with restaurants, theaters, and amusement arcades, </a:t>
            </a:r>
          </a:p>
          <a:p>
            <a:pPr algn="ctr">
              <a:buFontTx/>
              <a:buNone/>
            </a:pPr>
            <a:r>
              <a:rPr lang="en-US" altLang="en-US" sz="2400"/>
              <a:t>the New World was a magnet to Shanghai’s “petty urbanites”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altLang="en-US" sz="3600"/>
              <a:t>Shanghai Bund in the 1940s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838200"/>
            <a:ext cx="8686800" cy="13716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/>
              <a:t>Additions to the Shanghai skyline included Broadway Mansions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2400"/>
              <a:t>(right rear) and the Bank of China building (center, to the right of Sassoon House)</a:t>
            </a:r>
          </a:p>
        </p:txBody>
      </p:sp>
      <p:pic>
        <p:nvPicPr>
          <p:cNvPr id="71687" name="Picture 7" descr="Bund 1940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130425"/>
            <a:ext cx="7620000" cy="4768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0" y="609600"/>
            <a:ext cx="3886200" cy="1143000"/>
          </a:xfrm>
        </p:spPr>
        <p:txBody>
          <a:bodyPr/>
          <a:lstStyle/>
          <a:p>
            <a:r>
              <a:rPr lang="en-US" altLang="en-US"/>
              <a:t>Lyceum Theater</a:t>
            </a:r>
          </a:p>
        </p:txBody>
      </p:sp>
      <p:graphicFrame>
        <p:nvGraphicFramePr>
          <p:cNvPr id="29699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0" y="0"/>
          <a:ext cx="4586288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0" name="Clip" r:id="rId4" imgW="3580952" imgH="5057143" progId="MS_ClipArt_Gallery.2">
                  <p:embed/>
                </p:oleObj>
              </mc:Choice>
              <mc:Fallback>
                <p:oleObj name="Clip" r:id="rId4" imgW="3580952" imgH="5057143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586288" cy="647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1981200"/>
            <a:ext cx="3429000" cy="4114800"/>
          </a:xfrm>
        </p:spPr>
        <p:txBody>
          <a:bodyPr/>
          <a:lstStyle/>
          <a:p>
            <a:r>
              <a:rPr lang="en-US" altLang="en-US" sz="2800"/>
              <a:t>Opened in 1931 in the French Concession</a:t>
            </a:r>
          </a:p>
          <a:p>
            <a:r>
              <a:rPr lang="en-US" altLang="en-US" sz="2800"/>
              <a:t>Featured theatrical performances and music concerts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altLang="en-US" sz="3600"/>
              <a:t>Nanking Movie Palace</a:t>
            </a:r>
            <a:endParaRPr lang="en-US" altLang="en-US"/>
          </a:p>
        </p:txBody>
      </p:sp>
      <p:graphicFrame>
        <p:nvGraphicFramePr>
          <p:cNvPr id="30723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914400" y="1779588"/>
          <a:ext cx="7391400" cy="507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64" name="Clip" r:id="rId4" imgW="6361905" imgH="4371429" progId="MS_ClipArt_Gallery.2">
                  <p:embed/>
                </p:oleObj>
              </mc:Choice>
              <mc:Fallback>
                <p:oleObj name="Clip" r:id="rId4" imgW="6361905" imgH="4371429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779588"/>
                        <a:ext cx="7391400" cy="5078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990600"/>
            <a:ext cx="8305800" cy="533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/>
              <a:t>Operated by a Chinese businessman, the Nanking had 1,500 seats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r>
              <a:rPr lang="en-US" altLang="en-US" sz="3600"/>
              <a:t>Lan Ping</a:t>
            </a:r>
            <a:endParaRPr lang="en-US" altLang="en-US"/>
          </a:p>
        </p:txBody>
      </p:sp>
      <p:graphicFrame>
        <p:nvGraphicFramePr>
          <p:cNvPr id="32771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600200" y="2163763"/>
          <a:ext cx="6172200" cy="469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1" name="Clip" r:id="rId4" imgW="3619048" imgH="2752381" progId="MS_ClipArt_Gallery.2">
                  <p:embed/>
                </p:oleObj>
              </mc:Choice>
              <mc:Fallback>
                <p:oleObj name="Clip" r:id="rId4" imgW="3619048" imgH="2752381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163763"/>
                        <a:ext cx="6172200" cy="4694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066800"/>
            <a:ext cx="7772400" cy="990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/>
              <a:t>Lan Ping (better known as Jiang Qing, wife of Mao Zedong) achieved fame with her first movie in 1933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371600"/>
          </a:xfrm>
        </p:spPr>
        <p:txBody>
          <a:bodyPr/>
          <a:lstStyle/>
          <a:p>
            <a:r>
              <a:rPr lang="en-US" altLang="en-US" sz="3600"/>
              <a:t>Yuan Muzhi</a:t>
            </a:r>
            <a:br>
              <a:rPr lang="en-US" altLang="en-US" sz="3600"/>
            </a:br>
            <a:r>
              <a:rPr lang="en-US" altLang="en-US" sz="2800"/>
              <a:t>Director of “Street Angels” (1935)</a:t>
            </a:r>
          </a:p>
        </p:txBody>
      </p:sp>
      <p:graphicFrame>
        <p:nvGraphicFramePr>
          <p:cNvPr id="33795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1447800" y="1770063"/>
          <a:ext cx="6705600" cy="508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2" name="Clip" r:id="rId4" imgW="2961905" imgH="2247619" progId="MS_ClipArt_Gallery.2">
                  <p:embed/>
                </p:oleObj>
              </mc:Choice>
              <mc:Fallback>
                <p:oleObj name="Clip" r:id="rId4" imgW="2961905" imgH="2247619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770063"/>
                        <a:ext cx="6705600" cy="5087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7800"/>
          </a:xfrm>
        </p:spPr>
        <p:txBody>
          <a:bodyPr/>
          <a:lstStyle/>
          <a:p>
            <a:r>
              <a:rPr lang="en-US" altLang="en-US" sz="3600"/>
              <a:t>Benevolence Hall (1894)</a:t>
            </a:r>
            <a:br>
              <a:rPr lang="en-US" altLang="en-US" sz="3600"/>
            </a:br>
            <a:r>
              <a:rPr lang="en-US" altLang="en-US" sz="3600"/>
              <a:t>St. John’s University</a:t>
            </a:r>
          </a:p>
        </p:txBody>
      </p:sp>
      <p:graphicFrame>
        <p:nvGraphicFramePr>
          <p:cNvPr id="41987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381000" y="1552575"/>
          <a:ext cx="8458200" cy="530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7" name="Clip" r:id="rId4" imgW="4009524" imgH="2514286" progId="MS_ClipArt_Gallery.2">
                  <p:embed/>
                </p:oleObj>
              </mc:Choice>
              <mc:Fallback>
                <p:oleObj name="Clip" r:id="rId4" imgW="4009524" imgH="2514286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552575"/>
                        <a:ext cx="8458200" cy="5305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19800" y="228600"/>
            <a:ext cx="2895600" cy="1905000"/>
          </a:xfrm>
        </p:spPr>
        <p:txBody>
          <a:bodyPr/>
          <a:lstStyle/>
          <a:p>
            <a:r>
              <a:rPr lang="en-US" altLang="en-US" sz="3600"/>
              <a:t>St. John’s University</a:t>
            </a:r>
          </a:p>
        </p:txBody>
      </p:sp>
      <p:graphicFrame>
        <p:nvGraphicFramePr>
          <p:cNvPr id="25603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0" y="609600"/>
          <a:ext cx="5791200" cy="527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3" name="Clip" r:id="rId4" imgW="4695238" imgH="4276190" progId="MS_ClipArt_Gallery.2">
                  <p:embed/>
                </p:oleObj>
              </mc:Choice>
              <mc:Fallback>
                <p:oleObj name="Clip" r:id="rId4" imgW="4695238" imgH="4276190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09600"/>
                        <a:ext cx="5791200" cy="5275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19800" y="2362200"/>
            <a:ext cx="2895600" cy="3810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/>
              <a:t>Dedication of memorial arch, 1934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800"/>
              <a:t>Francis Pott, president of St. John’s from 1886 to 1942, is seated at center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524000"/>
          </a:xfrm>
        </p:spPr>
        <p:txBody>
          <a:bodyPr/>
          <a:lstStyle/>
          <a:p>
            <a:r>
              <a:rPr lang="en-US" altLang="en-US" sz="3600"/>
              <a:t>Sino-French Friendship Association</a:t>
            </a:r>
            <a:br>
              <a:rPr lang="en-US" altLang="en-US" sz="3600"/>
            </a:br>
            <a:r>
              <a:rPr lang="en-US" altLang="en-US" sz="3200"/>
              <a:t>Garden party, 1933</a:t>
            </a:r>
          </a:p>
        </p:txBody>
      </p:sp>
      <p:graphicFrame>
        <p:nvGraphicFramePr>
          <p:cNvPr id="26627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0" y="1739900"/>
          <a:ext cx="9144000" cy="511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6" name="Clip" r:id="rId4" imgW="6209524" imgH="3476190" progId="MS_ClipArt_Gallery.2">
                  <p:embed/>
                </p:oleObj>
              </mc:Choice>
              <mc:Fallback>
                <p:oleObj name="Clip" r:id="rId4" imgW="6209524" imgH="3476190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39900"/>
                        <a:ext cx="9144000" cy="511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sz="3600"/>
              <a:t>Art Students with Nude Model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248400" y="2057400"/>
            <a:ext cx="2895600" cy="4800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/>
              <a:t>Use of nude </a:t>
            </a:r>
          </a:p>
          <a:p>
            <a:pPr>
              <a:buFontTx/>
              <a:buNone/>
            </a:pPr>
            <a:r>
              <a:rPr lang="en-US" altLang="en-US" sz="2800"/>
              <a:t>models in</a:t>
            </a:r>
          </a:p>
          <a:p>
            <a:pPr>
              <a:buFontTx/>
              <a:buNone/>
            </a:pPr>
            <a:r>
              <a:rPr lang="en-US" altLang="en-US" sz="2800"/>
              <a:t>Western-style art</a:t>
            </a:r>
          </a:p>
          <a:p>
            <a:pPr>
              <a:buFontTx/>
              <a:buNone/>
            </a:pPr>
            <a:r>
              <a:rPr lang="en-US" altLang="en-US" sz="2800"/>
              <a:t>schools provoked</a:t>
            </a:r>
          </a:p>
          <a:p>
            <a:pPr>
              <a:buFontTx/>
              <a:buNone/>
            </a:pPr>
            <a:r>
              <a:rPr lang="en-US" altLang="en-US" sz="2800"/>
              <a:t>loud protests from </a:t>
            </a:r>
          </a:p>
          <a:p>
            <a:pPr>
              <a:buFontTx/>
              <a:buNone/>
            </a:pPr>
            <a:r>
              <a:rPr lang="en-US" altLang="en-US" sz="2800"/>
              <a:t>conservative </a:t>
            </a:r>
          </a:p>
          <a:p>
            <a:pPr>
              <a:buFontTx/>
              <a:buNone/>
            </a:pPr>
            <a:r>
              <a:rPr lang="en-US" altLang="en-US" sz="2800"/>
              <a:t>critics </a:t>
            </a:r>
          </a:p>
        </p:txBody>
      </p:sp>
      <p:pic>
        <p:nvPicPr>
          <p:cNvPr id="81927" name="Picture 7" descr="art students &amp; mode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95400"/>
            <a:ext cx="6019800" cy="4943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841D-D6E0-4AAB-AA07-8B49874B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20145"/>
          </a:xfrm>
        </p:spPr>
        <p:txBody>
          <a:bodyPr/>
          <a:lstStyle/>
          <a:p>
            <a:r>
              <a:rPr lang="en-US" dirty="0"/>
              <a:t>Images of College Students</a:t>
            </a:r>
          </a:p>
        </p:txBody>
      </p:sp>
      <p:pic>
        <p:nvPicPr>
          <p:cNvPr id="6" name="Content Placeholder 5" descr="Text, 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B77168CD-D819-41FB-8498-55CC7D4890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60438" y="892311"/>
            <a:ext cx="5023124" cy="704850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33F7E-84B0-4B0D-B103-C806CBE78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914400"/>
            <a:ext cx="7924800" cy="990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Left: “Bourgeois Tide” Right: “</a:t>
            </a:r>
            <a:r>
              <a:rPr lang="en-US" sz="2800"/>
              <a:t>Proletarian Tide”</a:t>
            </a:r>
            <a:endParaRPr lang="en-US" sz="2800" dirty="0"/>
          </a:p>
          <a:p>
            <a:pPr marL="0" indent="0" algn="ctr">
              <a:buNone/>
            </a:pPr>
            <a:r>
              <a:rPr lang="en-US" sz="2400" dirty="0"/>
              <a:t>From </a:t>
            </a:r>
            <a:r>
              <a:rPr lang="en-US" sz="2400" i="1" dirty="0"/>
              <a:t>Chinese Student </a:t>
            </a:r>
            <a:r>
              <a:rPr lang="en-US" sz="2400" dirty="0"/>
              <a:t>(1931)</a:t>
            </a:r>
          </a:p>
        </p:txBody>
      </p:sp>
    </p:spTree>
    <p:extLst>
      <p:ext uri="{BB962C8B-B14F-4D97-AF65-F5344CB8AC3E}">
        <p14:creationId xmlns:p14="http://schemas.microsoft.com/office/powerpoint/2010/main" val="3058911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219200"/>
          </a:xfrm>
        </p:spPr>
        <p:txBody>
          <a:bodyPr/>
          <a:lstStyle/>
          <a:p>
            <a:r>
              <a:rPr lang="en-US" altLang="en-US" sz="3600"/>
              <a:t>English Merchant’s Country House</a:t>
            </a:r>
            <a:br>
              <a:rPr lang="en-US" altLang="en-US" sz="3600"/>
            </a:br>
            <a:r>
              <a:rPr lang="en-US" altLang="en-US" sz="2400"/>
              <a:t>Shanghai suburb of Xujiawei</a:t>
            </a:r>
          </a:p>
        </p:txBody>
      </p:sp>
      <p:graphicFrame>
        <p:nvGraphicFramePr>
          <p:cNvPr id="7171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609600" y="2138363"/>
          <a:ext cx="7772400" cy="471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Clip" r:id="rId4" imgW="6209524" imgH="3771429" progId="MS_ClipArt_Gallery.2">
                  <p:embed/>
                </p:oleObj>
              </mc:Choice>
              <mc:Fallback>
                <p:oleObj name="Clip" r:id="rId4" imgW="6209524" imgH="3771429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138363"/>
                        <a:ext cx="7772400" cy="4719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1295400"/>
            <a:ext cx="7772400" cy="838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/>
              <a:t>As Shanghai became more urban, wealthy foreigners and Chinese increasingly moved to suburban mansions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001000" cy="1143000"/>
          </a:xfrm>
        </p:spPr>
        <p:txBody>
          <a:bodyPr/>
          <a:lstStyle/>
          <a:p>
            <a:r>
              <a:rPr lang="en-US" altLang="en-US" sz="3600"/>
              <a:t>Wang Boqun Mansion (1930)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629400" y="1828800"/>
            <a:ext cx="2362200" cy="4267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/>
              <a:t>Minister of</a:t>
            </a:r>
          </a:p>
          <a:p>
            <a:pPr>
              <a:buFontTx/>
              <a:buNone/>
            </a:pPr>
            <a:r>
              <a:rPr lang="en-US" altLang="en-US" sz="2400"/>
              <a:t>Communications</a:t>
            </a:r>
          </a:p>
          <a:p>
            <a:pPr>
              <a:buFontTx/>
              <a:buNone/>
            </a:pPr>
            <a:r>
              <a:rPr lang="en-US" altLang="en-US" sz="2400"/>
              <a:t>in the Nationalist</a:t>
            </a:r>
          </a:p>
          <a:p>
            <a:pPr>
              <a:buFontTx/>
              <a:buNone/>
            </a:pPr>
            <a:r>
              <a:rPr lang="en-US" altLang="en-US" sz="2400"/>
              <a:t>government,</a:t>
            </a:r>
          </a:p>
          <a:p>
            <a:pPr>
              <a:buFontTx/>
              <a:buNone/>
            </a:pPr>
            <a:r>
              <a:rPr lang="en-US" altLang="en-US" sz="2400"/>
              <a:t>Wang built</a:t>
            </a:r>
          </a:p>
          <a:p>
            <a:pPr>
              <a:buFontTx/>
              <a:buNone/>
            </a:pPr>
            <a:r>
              <a:rPr lang="en-US" altLang="en-US" sz="2400"/>
              <a:t>his suburban </a:t>
            </a:r>
          </a:p>
          <a:p>
            <a:pPr>
              <a:buFontTx/>
              <a:buNone/>
            </a:pPr>
            <a:r>
              <a:rPr lang="en-US" altLang="en-US" sz="2400"/>
              <a:t>mansion in the</a:t>
            </a:r>
          </a:p>
          <a:p>
            <a:pPr>
              <a:buFontTx/>
              <a:buNone/>
            </a:pPr>
            <a:r>
              <a:rPr lang="en-US" altLang="en-US" sz="2400"/>
              <a:t>Victorian Gothic</a:t>
            </a:r>
          </a:p>
          <a:p>
            <a:pPr>
              <a:buFontTx/>
              <a:buNone/>
            </a:pPr>
            <a:r>
              <a:rPr lang="en-US" altLang="en-US" sz="2400"/>
              <a:t>style</a:t>
            </a:r>
          </a:p>
        </p:txBody>
      </p:sp>
      <p:pic>
        <p:nvPicPr>
          <p:cNvPr id="57351" name="Picture 7" descr="Wang Boqun mansi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57200" y="1676400"/>
            <a:ext cx="68580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228600"/>
            <a:ext cx="3810000" cy="2057400"/>
          </a:xfrm>
        </p:spPr>
        <p:txBody>
          <a:bodyPr/>
          <a:lstStyle/>
          <a:p>
            <a:r>
              <a:rPr lang="en-US" altLang="en-US"/>
              <a:t>Huamao Apartments</a:t>
            </a:r>
          </a:p>
        </p:txBody>
      </p:sp>
      <p:graphicFrame>
        <p:nvGraphicFramePr>
          <p:cNvPr id="16387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0" y="0"/>
          <a:ext cx="5075238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Clip" r:id="rId4" imgW="2933333" imgH="3523810" progId="MS_ClipArt_Gallery.2">
                  <p:embed/>
                </p:oleObj>
              </mc:Choice>
              <mc:Fallback>
                <p:oleObj name="Clip" r:id="rId4" imgW="2933333" imgH="3523810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075238" cy="60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2133600"/>
            <a:ext cx="3657600" cy="4267200"/>
          </a:xfrm>
        </p:spPr>
        <p:txBody>
          <a:bodyPr/>
          <a:lstStyle/>
          <a:p>
            <a:r>
              <a:rPr lang="en-US" altLang="en-US" sz="2800"/>
              <a:t>Built in 1929 for British residents and tourists</a:t>
            </a:r>
          </a:p>
          <a:p>
            <a:r>
              <a:rPr lang="en-US" altLang="en-US" sz="2800"/>
              <a:t>On Maoming Road, at the border between the French Concession and the International Settlement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533400"/>
            <a:ext cx="4572000" cy="2209800"/>
          </a:xfrm>
        </p:spPr>
        <p:txBody>
          <a:bodyPr/>
          <a:lstStyle/>
          <a:p>
            <a:r>
              <a:rPr lang="en-US" altLang="en-US" sz="3600" i="1"/>
              <a:t>Shikumen</a:t>
            </a:r>
            <a:r>
              <a:rPr lang="en-US" altLang="en-US" sz="3600"/>
              <a:t/>
            </a:r>
            <a:br>
              <a:rPr lang="en-US" altLang="en-US" sz="3600"/>
            </a:br>
            <a:r>
              <a:rPr lang="en-US" altLang="en-US" sz="3600"/>
              <a:t>“Stone-Gate Alley”</a:t>
            </a:r>
          </a:p>
        </p:txBody>
      </p:sp>
      <p:graphicFrame>
        <p:nvGraphicFramePr>
          <p:cNvPr id="19459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0" y="0"/>
          <a:ext cx="46005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Clip" r:id="rId4" imgW="3828571" imgH="5704762" progId="MS_ClipArt_Gallery.2">
                  <p:embed/>
                </p:oleObj>
              </mc:Choice>
              <mc:Fallback>
                <p:oleObj name="Clip" r:id="rId4" imgW="3828571" imgH="5704762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600575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2743200"/>
            <a:ext cx="4114800" cy="3733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800"/>
              <a:t>These crowded residential districts became synonymous with the lifestyle of Shanghai’s “petty urbanites”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304800"/>
            <a:ext cx="3733800" cy="2590800"/>
          </a:xfrm>
        </p:spPr>
        <p:txBody>
          <a:bodyPr/>
          <a:lstStyle/>
          <a:p>
            <a:r>
              <a:rPr lang="en-US" altLang="en-US" sz="3200"/>
              <a:t>“Gentrified” Shikumen Alley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z="2800"/>
          </a:p>
        </p:txBody>
      </p:sp>
      <p:pic>
        <p:nvPicPr>
          <p:cNvPr id="144388" name="Picture 4" descr="Shanghai gentrified shikume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986338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altLang="en-US" sz="3600"/>
              <a:t>Racetrack &amp; Clubhouse</a:t>
            </a:r>
            <a:br>
              <a:rPr lang="en-US" altLang="en-US" sz="3600"/>
            </a:br>
            <a:r>
              <a:rPr lang="en-US" altLang="en-US" sz="2400"/>
              <a:t>(Nanjing Road at center)</a:t>
            </a:r>
          </a:p>
        </p:txBody>
      </p:sp>
      <p:graphicFrame>
        <p:nvGraphicFramePr>
          <p:cNvPr id="14339" name="Object 3"/>
          <p:cNvGraphicFramePr>
            <a:graphicFrameLocks noGrp="1" noChangeAspect="1"/>
          </p:cNvGraphicFramePr>
          <p:nvPr>
            <p:ph type="clipArt" sz="half" idx="1"/>
          </p:nvPr>
        </p:nvGraphicFramePr>
        <p:xfrm>
          <a:off x="381000" y="1544638"/>
          <a:ext cx="8001000" cy="531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9" name="Clip" r:id="rId4" imgW="3828571" imgH="2542857" progId="MS_ClipArt_Gallery.2">
                  <p:embed/>
                </p:oleObj>
              </mc:Choice>
              <mc:Fallback>
                <p:oleObj name="Clip" r:id="rId4" imgW="3828571" imgH="2542857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544638"/>
                        <a:ext cx="8001000" cy="5313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066800"/>
            <a:ext cx="8001000" cy="5334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2400"/>
              <a:t>Shanghai’s race course was originally laid out in 1850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728</Words>
  <Application>Microsoft Office PowerPoint</Application>
  <PresentationFormat>On-screen Show (4:3)</PresentationFormat>
  <Paragraphs>129</Paragraphs>
  <Slides>38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SimSun</vt:lpstr>
      <vt:lpstr>Arial</vt:lpstr>
      <vt:lpstr>新細明體</vt:lpstr>
      <vt:lpstr>Times New Roman</vt:lpstr>
      <vt:lpstr>Wingdings</vt:lpstr>
      <vt:lpstr>Default Design</vt:lpstr>
      <vt:lpstr>Clip</vt:lpstr>
      <vt:lpstr>Shanghai in Photographs (II): 1920s-30s</vt:lpstr>
      <vt:lpstr>Shanghai Bund in 1925</vt:lpstr>
      <vt:lpstr>Shanghai Bund in the 1940s</vt:lpstr>
      <vt:lpstr>English Merchant’s Country House Shanghai suburb of Xujiawei</vt:lpstr>
      <vt:lpstr>Wang Boqun Mansion (1930)</vt:lpstr>
      <vt:lpstr>Huamao Apartments</vt:lpstr>
      <vt:lpstr>Shikumen “Stone-Gate Alley”</vt:lpstr>
      <vt:lpstr>“Gentrified” Shikumen Alley</vt:lpstr>
      <vt:lpstr>Racetrack &amp; Clubhouse (Nanjing Road at center)</vt:lpstr>
      <vt:lpstr>Trolley on Avenue Joffre, 1940 Main thoroughfare of the French Concession</vt:lpstr>
      <vt:lpstr>Shanghai City Hall, 1933</vt:lpstr>
      <vt:lpstr>Sincere (Xianshi) Department Store</vt:lpstr>
      <vt:lpstr>Roof Garden of Sincere Department Store</vt:lpstr>
      <vt:lpstr>Wing On Department Store</vt:lpstr>
      <vt:lpstr>Macy’s Department Store</vt:lpstr>
      <vt:lpstr>Nanjing Road Department Stores</vt:lpstr>
      <vt:lpstr>Sun Sun (Xinxin) Department Store</vt:lpstr>
      <vt:lpstr>Shanghai Department Stores at Night</vt:lpstr>
      <vt:lpstr>Sun Co. (Daxin)  Department Store</vt:lpstr>
      <vt:lpstr>Newspaper Advertisement for Dr. William’s Pink Pills</vt:lpstr>
      <vt:lpstr>Billboards Advertising American cigarettes and movies near the Bund</vt:lpstr>
      <vt:lpstr>Han Family Portrait, ca. 1900</vt:lpstr>
      <vt:lpstr>Liu Family Portrait, 1933</vt:lpstr>
      <vt:lpstr>Cover Girls from Young Companion  (良友畫報) Magazine, 1932-33</vt:lpstr>
      <vt:lpstr>Cover of “Arts and Life” Magazine from 1934</vt:lpstr>
      <vt:lpstr>Mother and Children</vt:lpstr>
      <vt:lpstr>Cigarette Advertisement</vt:lpstr>
      <vt:lpstr>Advertisement with Fashionably-Dressed Model</vt:lpstr>
      <vt:lpstr>New World Arcade (1916)</vt:lpstr>
      <vt:lpstr>Lyceum Theater</vt:lpstr>
      <vt:lpstr>Nanking Movie Palace</vt:lpstr>
      <vt:lpstr>Lan Ping</vt:lpstr>
      <vt:lpstr>Yuan Muzhi Director of “Street Angels” (1935)</vt:lpstr>
      <vt:lpstr>Benevolence Hall (1894) St. John’s University</vt:lpstr>
      <vt:lpstr>St. John’s University</vt:lpstr>
      <vt:lpstr>Sino-French Friendship Association Garden party, 1933</vt:lpstr>
      <vt:lpstr>Art Students with Nude Model</vt:lpstr>
      <vt:lpstr>Images of College Students</vt:lpstr>
    </vt:vector>
  </TitlesOfParts>
  <Company>UCLA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Shanghai in Photographs 1870-1937</dc:title>
  <dc:creator>Richard Von Glahn</dc:creator>
  <cp:lastModifiedBy>RVG</cp:lastModifiedBy>
  <cp:revision>27</cp:revision>
  <dcterms:created xsi:type="dcterms:W3CDTF">2000-10-19T01:08:47Z</dcterms:created>
  <dcterms:modified xsi:type="dcterms:W3CDTF">2022-02-09T18:08:46Z</dcterms:modified>
</cp:coreProperties>
</file>