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0"/>
  </p:notesMasterIdLst>
  <p:sldIdLst>
    <p:sldId id="256" r:id="rId2"/>
    <p:sldId id="288" r:id="rId3"/>
    <p:sldId id="287" r:id="rId4"/>
    <p:sldId id="277" r:id="rId5"/>
    <p:sldId id="261" r:id="rId6"/>
    <p:sldId id="257" r:id="rId7"/>
    <p:sldId id="270" r:id="rId8"/>
    <p:sldId id="279" r:id="rId9"/>
    <p:sldId id="278" r:id="rId10"/>
    <p:sldId id="271" r:id="rId11"/>
    <p:sldId id="265" r:id="rId12"/>
    <p:sldId id="282" r:id="rId13"/>
    <p:sldId id="258" r:id="rId14"/>
    <p:sldId id="266" r:id="rId15"/>
    <p:sldId id="263" r:id="rId16"/>
    <p:sldId id="272" r:id="rId17"/>
    <p:sldId id="285" r:id="rId18"/>
    <p:sldId id="273" r:id="rId19"/>
    <p:sldId id="267" r:id="rId20"/>
    <p:sldId id="274" r:id="rId21"/>
    <p:sldId id="268" r:id="rId22"/>
    <p:sldId id="264" r:id="rId23"/>
    <p:sldId id="280" r:id="rId24"/>
    <p:sldId id="262" r:id="rId25"/>
    <p:sldId id="284" r:id="rId26"/>
    <p:sldId id="276" r:id="rId27"/>
    <p:sldId id="283" r:id="rId28"/>
    <p:sldId id="259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9" d="100"/>
          <a:sy n="69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fld id="{8E9BD65C-88F8-43A7-8765-C97E9E6A5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" charset="-128"/>
        <a:ea typeface="+mn-ea"/>
        <a:cs typeface="Arial" pitchFamily="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" charset="-128"/>
        <a:ea typeface="+mn-ea"/>
        <a:cs typeface="Arial" pitchFamily="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" charset="-128"/>
        <a:ea typeface="+mn-ea"/>
        <a:cs typeface="Arial" pitchFamily="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" charset="-128"/>
        <a:ea typeface="+mn-ea"/>
        <a:cs typeface="Arial" pitchFamily="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" charset="-128"/>
        <a:ea typeface="+mn-ea"/>
        <a:cs typeface="Arial" pitchFamily="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2B2CA50-7868-42CD-8616-3846EED2D6F0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2E571C7-3813-4F2E-91B3-58BFEB9C8686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6EA67B7-AEA5-4FEF-944F-DA68329156B9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464016D-AA72-469D-8BF3-CE437E8E49BF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B430260-D50E-402B-B072-239384926D60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1856269-EC77-4648-A321-952B47B53F51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99EC897-8281-41E4-8A5A-309E4EBCC21B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9A87B7B-1EAA-4656-8CF0-D241EF07A20D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ACE53AD-437A-475E-ADBE-365E40B6EA01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D7738BD-B8F1-4E2F-96F1-BA210DE99E81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0BC20C4-B4A4-44E9-A3E2-208373062A0A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AF272480-225F-4421-A85D-9CB82F26DCFD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DAA9765-D6CF-40E1-B3E3-388B99AAE812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3FC44DA-9207-4FEE-BDF5-479D3460282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AB7F4FD-7732-4F94-9696-960221201B7C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C610384C-4241-47DC-B5A4-4096C2986E6A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A599556-C305-4A9C-83F7-28198AE8603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0696C97-16F4-495A-980D-7692BD48192D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8EE6-0904-47FB-9C8B-78FC8DE2F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51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8C1D-50B1-4592-B232-279B292A2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1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47C01-6878-416A-B1C1-FACE5D8256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77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AFCFB-EFD7-4F4D-BD60-7AF9D37ED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73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0174D-FAF1-4D84-99BB-D5EB67B49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750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EA046-088E-4A1F-9997-70B465F02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49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2395-1A28-42A2-99BC-C6B6DFA91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78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9342-96C5-4499-B2F7-F94B7EBF8A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1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7345-F59F-4428-9B77-D16C6191E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5797-D052-4F4E-83EF-EAC999AFC6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89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81BA9-88FA-4FBC-BEDD-B8ECC733B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2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AD6EF-6BD2-4D72-ACBD-EF69A763D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72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C7E12-F8EB-4C6A-B990-4AACBE2F9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1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C57AB-4CDB-4CC0-B806-B182247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1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FF292-9EC9-4716-88B9-2625EBA4D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31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" charset="-128"/>
                <a:cs typeface="Arial" pitchFamily="2" charset="-128"/>
              </a:defRPr>
            </a:lvl1pPr>
          </a:lstStyle>
          <a:p>
            <a:pPr>
              <a:defRPr/>
            </a:pPr>
            <a:fld id="{A635CF7D-5CE3-4969-8BE6-DDC0772E7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itchFamily="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2" charset="-128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2" charset="-128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2" charset="-128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2" charset="-128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Changing Images of Women in Early 20</a:t>
            </a:r>
            <a:r>
              <a:rPr lang="en-US" altLang="en-US" sz="4000" baseline="30000" dirty="0" smtClean="0">
                <a:latin typeface="Times New Roman" panose="02020603050405020304" pitchFamily="18" charset="0"/>
              </a:rPr>
              <a:t>th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-Century Shanghai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Calendar Poster with </a:t>
            </a:r>
            <a:r>
              <a:rPr lang="en-US" altLang="en-US" sz="3600" i="1" smtClean="0">
                <a:latin typeface="Times New Roman" panose="02020603050405020304" pitchFamily="18" charset="0"/>
              </a:rPr>
              <a:t>Qipao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2667000"/>
            <a:ext cx="3886200" cy="36576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This calendar poster from the 1930s shows women wearing </a:t>
            </a:r>
            <a:r>
              <a:rPr lang="en-US" altLang="en-US" sz="2800" i="1" smtClean="0">
                <a:latin typeface="Times New Roman" panose="02020603050405020304" pitchFamily="18" charset="0"/>
              </a:rPr>
              <a:t>qipao </a:t>
            </a:r>
            <a:r>
              <a:rPr lang="en-US" altLang="en-US" sz="2800" smtClean="0">
                <a:latin typeface="Times New Roman" panose="02020603050405020304" pitchFamily="18" charset="0"/>
              </a:rPr>
              <a:t>with Western fashion accessories</a:t>
            </a:r>
          </a:p>
        </p:txBody>
      </p:sp>
      <p:pic>
        <p:nvPicPr>
          <p:cNvPr id="11268" name="Picture 4" descr="qipao &amp; W dre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0"/>
            <a:ext cx="48117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Art Imitates Life, Part I</a:t>
            </a:r>
            <a:br>
              <a:rPr lang="en-US" altLang="en-US" sz="28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Left: Photo of Wu Huilan (Mrs. Wellington Koo), wife of </a:t>
            </a:r>
            <a:br>
              <a:rPr lang="en-US" altLang="en-US" sz="24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one of China’s leading business tycoons </a:t>
            </a:r>
            <a:br>
              <a:rPr lang="en-US" altLang="en-US" sz="24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Right: Calendar Art poster girl in identical pose</a:t>
            </a:r>
          </a:p>
        </p:txBody>
      </p:sp>
      <p:pic>
        <p:nvPicPr>
          <p:cNvPr id="25603" name="Picture 10" descr="19-clothes-Mrs Ko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81200"/>
            <a:ext cx="7010400" cy="503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3" name="Rectangle 11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108" y="381000"/>
            <a:ext cx="4391891" cy="1371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“Fashion Show”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11"/>
            <a:ext cx="4752110" cy="684068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799" y="2057400"/>
            <a:ext cx="4294909" cy="40386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Fashion trendsetters depicted in lifestyle magazine for women are mostly movie stars, notably “Miss Butterfly” (Hu Die) at lower left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Companion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381000"/>
            <a:ext cx="3886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Calendar Poster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495800" cy="48006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Dance hostesses dance the tango together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The dancers’ dresses, which copy French designs, and hairstyles date this illustration to ca. 1927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Background details indicate an actual place, the Great China Ballroom on North Sichuan Road</a:t>
            </a:r>
          </a:p>
        </p:txBody>
      </p:sp>
      <p:pic>
        <p:nvPicPr>
          <p:cNvPr id="13316" name="Picture 4" descr="tango adv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593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Art Imitates Life, Part II</a:t>
            </a:r>
            <a:br>
              <a:rPr lang="en-US" altLang="en-US" sz="32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Left: Headshot of famed film actress Hu Die (“Butterfly”)</a:t>
            </a:r>
            <a:br>
              <a:rPr lang="en-US" altLang="en-US" sz="24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Right: Calendar Art poster girl in likeness of Hu Die</a:t>
            </a:r>
          </a:p>
        </p:txBody>
      </p:sp>
      <p:pic>
        <p:nvPicPr>
          <p:cNvPr id="27651" name="Picture 3" descr="19-clothes-Hu Die profi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63" y="1905000"/>
            <a:ext cx="3286125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19-clothes-Hu Die lookalik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588" y="1981200"/>
            <a:ext cx="3240087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2743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Images of Shanghai Women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362200" y="2514600"/>
            <a:ext cx="2895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Left: Fudan University college student</a:t>
            </a:r>
          </a:p>
          <a:p>
            <a:pPr eaLnBrk="1" hangingPunct="1"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Right: Cover of advertising brochure from Lao Jiu He women’s clothing store </a:t>
            </a:r>
          </a:p>
        </p:txBody>
      </p:sp>
      <p:pic>
        <p:nvPicPr>
          <p:cNvPr id="17412" name="Picture 7" descr="19-clothes-stud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57425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8" descr="19-clothes-Laojiuhe 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0"/>
            <a:ext cx="3721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“Female Students”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914400"/>
            <a:ext cx="7772400" cy="1524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As female students became associated with modish fashion,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brothels began to dress up their prostitutes as students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(and began to call their establishments “libraries”)</a:t>
            </a:r>
          </a:p>
        </p:txBody>
      </p:sp>
      <p:pic>
        <p:nvPicPr>
          <p:cNvPr id="19460" name="Picture 4" descr="female studen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376488"/>
            <a:ext cx="6477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81000"/>
            <a:ext cx="3733800" cy="13716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Lingyu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2209800"/>
            <a:ext cx="3810000" cy="3962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 of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Companion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1928 depicts the silent film movie star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Lingyu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Publicity became a key to movie stardom success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4014" cy="6865620"/>
          </a:xfrm>
        </p:spPr>
      </p:pic>
    </p:spTree>
    <p:extLst>
      <p:ext uri="{BB962C8B-B14F-4D97-AF65-F5344CB8AC3E}">
        <p14:creationId xmlns:p14="http://schemas.microsoft.com/office/powerpoint/2010/main" val="8860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5052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latin typeface="Times New Roman" panose="02020603050405020304" pitchFamily="18" charset="0"/>
              </a:rPr>
              <a:t>Ruan Lingyu</a:t>
            </a:r>
            <a:br>
              <a:rPr lang="en-US" altLang="en-US" smtClean="0">
                <a:latin typeface="Times New Roman" panose="02020603050405020304" pitchFamily="18" charset="0"/>
              </a:rPr>
            </a:br>
            <a:r>
              <a:rPr lang="en-US" altLang="en-US" sz="3200" smtClean="0">
                <a:latin typeface="Times New Roman" panose="02020603050405020304" pitchFamily="18" charset="0"/>
              </a:rPr>
              <a:t>Still from “Life” (1934)</a:t>
            </a:r>
            <a:endParaRPr lang="en-US" altLang="en-US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498792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Clip" r:id="rId4" imgW="3476190" imgH="4247619" progId="MS_ClipArt_Gallery.2">
                  <p:embed/>
                </p:oleObj>
              </mc:Choice>
              <mc:Fallback>
                <p:oleObj name="Clip" r:id="rId4" imgW="3476190" imgH="424761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987925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981200"/>
            <a:ext cx="40386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China’s most famous female movie star, Ruan committed suicide in 1935 at age 25</a:t>
            </a:r>
          </a:p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Made 29 films from 1929 to 1935</a:t>
            </a:r>
          </a:p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In “Life,” as in many of her films, Ruan plays a tragic heroine forced into prostitution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Ruan Lingyu in “The Goddess” (1934)</a:t>
            </a:r>
            <a:br>
              <a:rPr lang="en-US" altLang="en-US" sz="2800" smtClean="0">
                <a:latin typeface="Times New Roman" panose="02020603050405020304" pitchFamily="18" charset="0"/>
              </a:rPr>
            </a:br>
            <a:r>
              <a:rPr lang="en-US" altLang="en-US" sz="2400" smtClean="0">
                <a:latin typeface="Times New Roman" panose="02020603050405020304" pitchFamily="18" charset="0"/>
              </a:rPr>
              <a:t>She plays a prostitute trying to get a good education for her son, but is ostracized by society and winds up in prison</a:t>
            </a:r>
          </a:p>
        </p:txBody>
      </p:sp>
      <p:pic>
        <p:nvPicPr>
          <p:cNvPr id="33795" name="Picture 7" descr="19-clothes-Ruan Lingyu Godde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68438"/>
            <a:ext cx="7239000" cy="538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1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5105400" y="19050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“Pitiful Self-Expression”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05108"/>
            <a:ext cx="6096000" cy="46390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143000"/>
            <a:ext cx="9144000" cy="1143000"/>
          </a:xfrm>
        </p:spPr>
        <p:txBody>
          <a:bodyPr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in traditional dress pose uncomfortably in photography studio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Lithograph by Wu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(1850-1893)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Ruan Lingyu in “Goodbye, Shanghai” (1934)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762000"/>
            <a:ext cx="7848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She plays a country lass who comes to Shanghai, is raped,  and then is forced to work as a dance hall hostess</a:t>
            </a:r>
          </a:p>
        </p:txBody>
      </p:sp>
      <p:pic>
        <p:nvPicPr>
          <p:cNvPr id="35844" name="Picture 7" descr="19-clothes-Ruan Lingyu Goodby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708150"/>
            <a:ext cx="7391400" cy="514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5" name="Rectangle 11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4495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Newspaper Article on Ruan Lingyu’s funeral</a:t>
            </a:r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981200"/>
            <a:ext cx="4495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Sensational coverage of Ruan’s suicide on International Woman’s Day (March 8) of 1935 was front-page news all over China</a:t>
            </a:r>
          </a:p>
          <a:p>
            <a:pPr eaLnBrk="1" hangingPunct="1"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Over 100,000 people lined the route of her funeral procession to the cemetery</a:t>
            </a:r>
          </a:p>
        </p:txBody>
      </p:sp>
      <p:pic>
        <p:nvPicPr>
          <p:cNvPr id="37892" name="Picture 15" descr="19=-clothes-Ruan Lingyu funer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67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21" name="Rectangle 17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Cover Girls from </a:t>
            </a:r>
            <a:r>
              <a:rPr lang="en-US" altLang="en-US" sz="3600" i="1" dirty="0" smtClean="0">
                <a:latin typeface="Times New Roman" panose="02020603050405020304" pitchFamily="18" charset="0"/>
              </a:rPr>
              <a:t>Young Companion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/>
            </a:r>
            <a:b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</a:b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(</a:t>
            </a:r>
            <a:r>
              <a:rPr lang="zh-TW" altLang="en-US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良友畫報</a:t>
            </a: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)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Magazine, 1932-33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5364" name="Picture 7" descr="19-clothes-Young Companion covergir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41475"/>
            <a:ext cx="6934200" cy="521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81000"/>
            <a:ext cx="4191000" cy="22860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“One of Shanghai’s Famous Products”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667000"/>
            <a:ext cx="4038600" cy="3429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Woman wears an exaggeratedly tight-clad qipao dress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1931 cartoon, published in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Companion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1935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859383"/>
            <a:ext cx="4419600" cy="5243544"/>
          </a:xfrm>
        </p:spPr>
      </p:pic>
    </p:spTree>
    <p:extLst>
      <p:ext uri="{BB962C8B-B14F-4D97-AF65-F5344CB8AC3E}">
        <p14:creationId xmlns:p14="http://schemas.microsoft.com/office/powerpoint/2010/main" val="34169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5562600" y="381000"/>
            <a:ext cx="3124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“Model Women” </a:t>
            </a:r>
            <a:br>
              <a:rPr lang="en-US" altLang="en-US" sz="3200" smtClean="0">
                <a:latin typeface="Times New Roman" panose="02020603050405020304" pitchFamily="18" charset="0"/>
              </a:rPr>
            </a:br>
            <a:r>
              <a:rPr lang="en-US" altLang="en-US" sz="3200" smtClean="0">
                <a:latin typeface="Times New Roman" panose="02020603050405020304" pitchFamily="18" charset="0"/>
              </a:rPr>
              <a:t>of 1934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24384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Photo montage published in the popular pictorial magazine, </a:t>
            </a:r>
            <a:r>
              <a:rPr lang="en-US" altLang="en-US" sz="2400" i="1" dirty="0" smtClean="0">
                <a:latin typeface="Times New Roman" panose="02020603050405020304" pitchFamily="18" charset="0"/>
              </a:rPr>
              <a:t>Young Companion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(</a:t>
            </a:r>
            <a:r>
              <a:rPr lang="zh-TW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良友畫報</a:t>
            </a:r>
            <a:r>
              <a:rPr lang="en-US" altLang="zh-TW" sz="24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)</a:t>
            </a:r>
          </a:p>
          <a:p>
            <a:pPr eaLnBrk="1" hangingPunct="1">
              <a:defRPr/>
            </a:pPr>
            <a:r>
              <a:rPr lang="en-US" altLang="zh-TW" sz="24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See symbols in black ring for clues to the professions/activities of the pictured women</a:t>
            </a:r>
          </a:p>
        </p:txBody>
      </p:sp>
      <p:pic>
        <p:nvPicPr>
          <p:cNvPr id="39940" name="Picture 7" descr="19-clothes-model wom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149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381000"/>
            <a:ext cx="3276600" cy="13716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Cigarette Advertisement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1"/>
            <a:ext cx="4745218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286000"/>
            <a:ext cx="4038600" cy="40386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Fashionable couple at leisure in modern home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Caption compares female beauty and cigarettes as both “lovely”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emphasizes that these cigarettes are “Made in China”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4800600" y="381000"/>
            <a:ext cx="4343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Cover of “Arts and Life” Magazine from 1934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981200"/>
            <a:ext cx="3886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Aimed at middle-class women readers, “Arts and Life” promoted a patriotic (“Buy Chinese Goods”) form of consumerism, but still showcased a distinctly “modern” (Western) lifestyle</a:t>
            </a:r>
          </a:p>
        </p:txBody>
      </p:sp>
      <p:pic>
        <p:nvPicPr>
          <p:cNvPr id="21508" name="Picture 7" descr="19-clothes-Arts &amp; Lif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0"/>
            <a:ext cx="48291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381000"/>
            <a:ext cx="4267200" cy="13716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“Typical Modern Home”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421"/>
            <a:ext cx="4876800" cy="608357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981200"/>
            <a:ext cx="4114800" cy="4343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Rooms have distinct functional uses: parlor, bedroom, children’s room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Emphasis on fashion and cleanliness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Companion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381000"/>
            <a:ext cx="3810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Mother and Children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400"/>
            <a:ext cx="4495800" cy="45720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This cigarette advertisement from the 1930s, in keeping with the new emphasis on domestic virtues, depicts an elegantly but conservatively dressed mother with children in Western clothing against a backdrop of a suburban Western-style home</a:t>
            </a:r>
          </a:p>
        </p:txBody>
      </p:sp>
      <p:pic>
        <p:nvPicPr>
          <p:cNvPr id="23556" name="Picture 4" descr="mother &amp; chil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323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“Acquiring a Different Taste”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2" y="1752600"/>
            <a:ext cx="5755192" cy="48791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057400"/>
            <a:ext cx="3048000" cy="40386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in a Western-style dining room learning to eat with Western tableware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Lithograph by Wu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(1850-1893)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636"/>
            <a:ext cx="8229600" cy="1371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Faces of Qiu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989"/>
            <a:ext cx="4038600" cy="556201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336964"/>
            <a:ext cx="4419600" cy="498763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(1877?-1907) took up the revolutionary cause in both politics and gender roles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left: conventional Chinese female dress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 right: Japanese kimono with small sword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 left: conventional Chinese male attire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Western male suit with cap and walking stick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>
                <a:latin typeface="Times New Roman" panose="02020603050405020304" pitchFamily="18" charset="0"/>
              </a:rPr>
              <a:t>“The Advance of Women’s Clothing: </a:t>
            </a:r>
            <a:br>
              <a:rPr lang="en-US" altLang="en-US" sz="3200" smtClean="0">
                <a:latin typeface="Times New Roman" panose="02020603050405020304" pitchFamily="18" charset="0"/>
              </a:rPr>
            </a:br>
            <a:r>
              <a:rPr lang="en-US" altLang="en-US" sz="3200" smtClean="0">
                <a:latin typeface="Times New Roman" panose="02020603050405020304" pitchFamily="18" charset="0"/>
              </a:rPr>
              <a:t>Improving the Vest”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2954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smtClean="0">
                <a:latin typeface="Times New Roman" panose="02020603050405020304" pitchFamily="18" charset="0"/>
              </a:rPr>
              <a:t>Cartoon by Hu Yaguang, published in 1931, shows the evolution of women’s clothing since the late 19</a:t>
            </a:r>
            <a:r>
              <a:rPr lang="en-US" altLang="en-US" sz="2400" baseline="30000" smtClean="0">
                <a:latin typeface="Times New Roman" panose="02020603050405020304" pitchFamily="18" charset="0"/>
              </a:rPr>
              <a:t>th</a:t>
            </a:r>
            <a:r>
              <a:rPr lang="en-US" altLang="en-US" sz="2400" smtClean="0">
                <a:latin typeface="Times New Roman" panose="02020603050405020304" pitchFamily="18" charset="0"/>
              </a:rPr>
              <a:t> century</a:t>
            </a:r>
          </a:p>
        </p:txBody>
      </p:sp>
      <p:pic>
        <p:nvPicPr>
          <p:cNvPr id="5124" name="Picture 7" descr="19-clothes-improved ve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68538"/>
            <a:ext cx="6934200" cy="4589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572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1914 Cigarette Advertisement</a:t>
            </a:r>
            <a:br>
              <a:rPr lang="en-US" altLang="en-US" sz="3600" smtClean="0">
                <a:latin typeface="Times New Roman" panose="02020603050405020304" pitchFamily="18" charset="0"/>
              </a:rPr>
            </a:br>
            <a:r>
              <a:rPr lang="en-US" altLang="en-US" sz="3600" smtClean="0">
                <a:latin typeface="Times New Roman" panose="02020603050405020304" pitchFamily="18" charset="0"/>
              </a:rPr>
              <a:t>Calendar Poster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495800" cy="4648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Zhou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Muqiao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, a leading figure in what becomes known as the Shanghai-style </a:t>
            </a:r>
            <a:r>
              <a:rPr lang="en-US" altLang="zh-TW" sz="28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(</a:t>
            </a:r>
            <a:r>
              <a:rPr lang="zh-TW" altLang="en-US" sz="28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海派</a:t>
            </a:r>
            <a:r>
              <a:rPr lang="en-US" altLang="zh-TW" sz="28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) of painting, designed this poster for British-American Tobacco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TW" sz="28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The scene is a pastiche of Chinese clich</a:t>
            </a:r>
            <a:r>
              <a:rPr lang="en-US" altLang="zh-TW" sz="2800" dirty="0" smtClean="0">
                <a:latin typeface="Times New Roman" panose="02020603050405020304" pitchFamily="18" charset="0"/>
                <a:ea typeface="新細明體" panose="020B0604020202020204" pitchFamily="2" charset="-128"/>
                <a:cs typeface="Times New Roman" panose="02020603050405020304" pitchFamily="18" charset="0"/>
              </a:rPr>
              <a:t>é</a:t>
            </a:r>
            <a:r>
              <a:rPr lang="en-US" altLang="zh-TW" sz="28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s, but it also introduces the “modern woman” as a visual theme</a:t>
            </a:r>
          </a:p>
        </p:txBody>
      </p:sp>
      <p:pic>
        <p:nvPicPr>
          <p:cNvPr id="7172" name="Picture 4" descr="1914 cigarette calend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75163" cy="632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28600"/>
            <a:ext cx="4114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>
                <a:latin typeface="Times New Roman" panose="02020603050405020304" pitchFamily="18" charset="0"/>
              </a:rPr>
              <a:t>Model in </a:t>
            </a:r>
            <a:r>
              <a:rPr lang="en-US" altLang="en-US" sz="3600" i="1" smtClean="0">
                <a:latin typeface="Times New Roman" panose="02020603050405020304" pitchFamily="18" charset="0"/>
              </a:rPr>
              <a:t>Qipao </a:t>
            </a:r>
            <a:r>
              <a:rPr lang="en-US" altLang="en-US" sz="3600" smtClean="0">
                <a:latin typeface="Times New Roman" panose="02020603050405020304" pitchFamily="18" charset="0"/>
              </a:rPr>
              <a:t>(</a:t>
            </a:r>
            <a:r>
              <a:rPr lang="en-US" altLang="en-US" sz="3600" i="1" smtClean="0">
                <a:latin typeface="Times New Roman" panose="02020603050405020304" pitchFamily="18" charset="0"/>
              </a:rPr>
              <a:t>Cheungsam</a:t>
            </a:r>
            <a:r>
              <a:rPr lang="en-US" altLang="en-US" sz="3600" smtClean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752600"/>
            <a:ext cx="4191000" cy="51054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The </a:t>
            </a:r>
            <a:r>
              <a:rPr lang="en-US" altLang="en-US" sz="2800" i="1" smtClean="0">
                <a:latin typeface="Times New Roman" panose="02020603050405020304" pitchFamily="18" charset="0"/>
              </a:rPr>
              <a:t>qipao</a:t>
            </a:r>
            <a:r>
              <a:rPr lang="en-US" altLang="en-US" sz="2800" smtClean="0">
                <a:latin typeface="Times New Roman" panose="02020603050405020304" pitchFamily="18" charset="0"/>
              </a:rPr>
              <a:t> (</a:t>
            </a:r>
            <a:r>
              <a:rPr lang="en-US" altLang="en-US" sz="2800" i="1" smtClean="0">
                <a:latin typeface="Times New Roman" panose="02020603050405020304" pitchFamily="18" charset="0"/>
              </a:rPr>
              <a:t>cheungsam </a:t>
            </a:r>
            <a:r>
              <a:rPr lang="en-US" altLang="en-US" sz="2800" smtClean="0">
                <a:latin typeface="Times New Roman" panose="02020603050405020304" pitchFamily="18" charset="0"/>
              </a:rPr>
              <a:t>in Cantonese), derived from Manchu women’s dress, became fashionable in the early 1920s-30s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800" smtClean="0">
                <a:latin typeface="Times New Roman" panose="02020603050405020304" pitchFamily="18" charset="0"/>
              </a:rPr>
              <a:t>Students, movie actresses, and calendar posters popularized this style, seen as more modest than Western dress </a:t>
            </a:r>
          </a:p>
        </p:txBody>
      </p:sp>
      <p:pic>
        <p:nvPicPr>
          <p:cNvPr id="9220" name="Picture 4" descr="qipao tobacco adv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878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“How to Buy a New Dress”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188"/>
            <a:ext cx="9129633" cy="33516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19200"/>
            <a:ext cx="8991600" cy="21336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Advertisement for silk goods store shows (at right) husband who “doesn’t like his wife”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decides her clothing “isn’t fashionable”; after buying new clothes “husband looks at her with new eyes”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“Image of Nanjing Road”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1905000"/>
            <a:ext cx="4038600" cy="41148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Fashionable young lady juxtaposed with rural immigrant woman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stand in front of a Sincere Department Store window with mannequin wearing fur-lined coat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553"/>
            <a:ext cx="4419600" cy="5473666"/>
          </a:xfrm>
        </p:spPr>
      </p:pic>
    </p:spTree>
    <p:extLst>
      <p:ext uri="{BB962C8B-B14F-4D97-AF65-F5344CB8AC3E}">
        <p14:creationId xmlns:p14="http://schemas.microsoft.com/office/powerpoint/2010/main" val="40828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473</TotalTime>
  <Words>843</Words>
  <Application>Microsoft Office PowerPoint</Application>
  <PresentationFormat>On-screen Show (4:3)</PresentationFormat>
  <Paragraphs>95</Paragraphs>
  <Slides>28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SimSun</vt:lpstr>
      <vt:lpstr>Arial</vt:lpstr>
      <vt:lpstr>新細明體</vt:lpstr>
      <vt:lpstr>Tahoma</vt:lpstr>
      <vt:lpstr>Times New Roman</vt:lpstr>
      <vt:lpstr>Wingdings</vt:lpstr>
      <vt:lpstr>Textured</vt:lpstr>
      <vt:lpstr>Clip</vt:lpstr>
      <vt:lpstr>Changing Images of Women in Early 20th-Century Shanghai</vt:lpstr>
      <vt:lpstr>“Pitiful Self-Expression”</vt:lpstr>
      <vt:lpstr>“Acquiring a Different Taste”</vt:lpstr>
      <vt:lpstr>Many Faces of Qiu Jin</vt:lpstr>
      <vt:lpstr>“The Advance of Women’s Clothing:  Improving the Vest”</vt:lpstr>
      <vt:lpstr>1914 Cigarette Advertisement Calendar Poster</vt:lpstr>
      <vt:lpstr>Model in Qipao (Cheungsam)</vt:lpstr>
      <vt:lpstr>“How to Buy a New Dress”</vt:lpstr>
      <vt:lpstr>“Image of Nanjing Road”</vt:lpstr>
      <vt:lpstr>Calendar Poster with Qipao</vt:lpstr>
      <vt:lpstr>Art Imitates Life, Part I Left: Photo of Wu Huilan (Mrs. Wellington Koo), wife of  one of China’s leading business tycoons  Right: Calendar Art poster girl in identical pose</vt:lpstr>
      <vt:lpstr>“Fashion Show”</vt:lpstr>
      <vt:lpstr>Calendar Poster</vt:lpstr>
      <vt:lpstr>Art Imitates Life, Part II Left: Headshot of famed film actress Hu Die (“Butterfly”) Right: Calendar Art poster girl in likeness of Hu Die</vt:lpstr>
      <vt:lpstr>Images of Shanghai Women</vt:lpstr>
      <vt:lpstr>“Female Students”</vt:lpstr>
      <vt:lpstr>Ruan Lingyu</vt:lpstr>
      <vt:lpstr>Ruan Lingyu Still from “Life” (1934)</vt:lpstr>
      <vt:lpstr>Ruan Lingyu in “The Goddess” (1934) She plays a prostitute trying to get a good education for her son, but is ostracized by society and winds up in prison</vt:lpstr>
      <vt:lpstr>Ruan Lingyu in “Goodbye, Shanghai” (1934)</vt:lpstr>
      <vt:lpstr>Newspaper Article on Ruan Lingyu’s funeral</vt:lpstr>
      <vt:lpstr>Cover Girls from Young Companion  (良友畫報) Magazine, 1932-33</vt:lpstr>
      <vt:lpstr>“One of Shanghai’s Famous Products”</vt:lpstr>
      <vt:lpstr>“Model Women”  of 1934</vt:lpstr>
      <vt:lpstr>Cigarette Advertisement</vt:lpstr>
      <vt:lpstr>Cover of “Arts and Life” Magazine from 1934</vt:lpstr>
      <vt:lpstr>“Typical Modern Home”</vt:lpstr>
      <vt:lpstr>Mother and Children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of the Modern Woman in Early 20th-Century Shanghai</dc:title>
  <dc:creator>Richard</dc:creator>
  <cp:lastModifiedBy>RVG</cp:lastModifiedBy>
  <cp:revision>26</cp:revision>
  <dcterms:created xsi:type="dcterms:W3CDTF">2010-01-06T23:59:10Z</dcterms:created>
  <dcterms:modified xsi:type="dcterms:W3CDTF">2019-11-14T01:01:22Z</dcterms:modified>
</cp:coreProperties>
</file>