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312" r:id="rId5"/>
    <p:sldId id="352" r:id="rId6"/>
    <p:sldId id="355" r:id="rId7"/>
    <p:sldId id="350" r:id="rId8"/>
    <p:sldId id="283" r:id="rId9"/>
    <p:sldId id="302" r:id="rId10"/>
    <p:sldId id="260" r:id="rId11"/>
    <p:sldId id="327" r:id="rId12"/>
    <p:sldId id="305" r:id="rId13"/>
    <p:sldId id="341" r:id="rId14"/>
    <p:sldId id="354" r:id="rId15"/>
    <p:sldId id="344" r:id="rId16"/>
    <p:sldId id="343" r:id="rId17"/>
    <p:sldId id="351" r:id="rId18"/>
    <p:sldId id="342" r:id="rId19"/>
    <p:sldId id="356"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Open Sans" panose="020B0606030504020204" pitchFamily="34"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B2D124-2834-34D1-94CA-724237EFA77D}" name="Marianna Hernandez-Cadena" initials="MH" userId="S::mhernandez@dyd.lacounty.gov::2aac6ee5-71a5-45f7-91f9-bd5eff445b95" providerId="AD"/>
  <p188:author id="{8A4F9C92-0332-C5A8-2DB1-08524E25FE81}" name="Vincent Holmes" initials="VH" userId="S::vholmes@dyd.lacounty.gov::3856cb62-d412-40c8-b76f-bbf06d34b342" providerId="AD"/>
  <p188:author id="{8D5410A0-C10C-1B15-FF41-91955C9BCC52}" name="Taylor Schooley" initials="TS" userId="S::tschooley@dyd.lacounty.gov::14dd95a5-fdbe-414c-a3ed-4feb582401b5" providerId="AD"/>
  <p188:author id="{8F7A18D4-2746-EC15-EFB4-BEB0678C8A70}" name="Vanessa Petti" initials="VP" userId="S::vpetti@dyd.lacounty.gov::616ee1ad-7546-4e09-8dda-27b1a23a0131" providerId="AD"/>
  <p188:author id="{49A699FB-4F58-5FFC-1F20-E274265A0A0D}" name="Taylor Schooley" initials="TS" userId="S::TSchooley@dyd.lacounty.gov::14dd95a5-fdbe-414c-a3ed-4feb582401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D91"/>
    <a:srgbClr val="FDFCCB"/>
    <a:srgbClr val="FFE79B"/>
    <a:srgbClr val="FEE5E4"/>
    <a:srgbClr val="FDDD69"/>
    <a:srgbClr val="FAF1CE"/>
    <a:srgbClr val="70B9CC"/>
    <a:srgbClr val="92D050"/>
    <a:srgbClr val="FFC000"/>
    <a:srgbClr val="96C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3"/>
    <p:restoredTop sz="89920" autoAdjust="0"/>
  </p:normalViewPr>
  <p:slideViewPr>
    <p:cSldViewPr snapToGrid="0">
      <p:cViewPr varScale="1">
        <p:scale>
          <a:sx n="133" d="100"/>
          <a:sy n="133" d="100"/>
        </p:scale>
        <p:origin x="1624"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1C7AE-9156-4F0B-87E9-E102249A3441}" type="doc">
      <dgm:prSet loTypeId="urn:microsoft.com/office/officeart/2009/layout/ReverseList" loCatId="relationship" qsTypeId="urn:microsoft.com/office/officeart/2005/8/quickstyle/simple1" qsCatId="simple" csTypeId="urn:microsoft.com/office/officeart/2005/8/colors/accent5_1" csCatId="accent5" phldr="1"/>
      <dgm:spPr/>
      <dgm:t>
        <a:bodyPr/>
        <a:lstStyle/>
        <a:p>
          <a:endParaRPr lang="en-US"/>
        </a:p>
      </dgm:t>
    </dgm:pt>
    <dgm:pt modelId="{592DBDE3-3970-4DC8-88F7-4326D8D6C0A5}">
      <dgm:prSet phldrT="[Text]" custT="1"/>
      <dgm:spPr/>
      <dgm:t>
        <a:bodyPr/>
        <a:lstStyle/>
        <a:p>
          <a:pPr algn="ctr"/>
          <a:r>
            <a:rPr lang="en-US" sz="2800" dirty="0"/>
            <a:t>Disproportionate childhood trauma (ACEs) increases risk of criminalization and exposure to violence</a:t>
          </a:r>
        </a:p>
        <a:p>
          <a:pPr algn="ctr"/>
          <a:r>
            <a:rPr lang="en-US" sz="2800" b="1" dirty="0"/>
            <a:t>+ </a:t>
          </a:r>
          <a:endParaRPr lang="en-US" sz="2800" dirty="0"/>
        </a:p>
        <a:p>
          <a:pPr algn="ctr"/>
          <a:r>
            <a:rPr lang="en-US" sz="2800" dirty="0"/>
            <a:t>Punishment stifles pro-social behavioral development </a:t>
          </a:r>
        </a:p>
      </dgm:t>
    </dgm:pt>
    <dgm:pt modelId="{75F700DD-55B7-42FE-BD29-6B294B88FE36}" type="parTrans" cxnId="{1C2ABF03-6973-4C5C-BDE8-87638C315D85}">
      <dgm:prSet/>
      <dgm:spPr/>
      <dgm:t>
        <a:bodyPr/>
        <a:lstStyle/>
        <a:p>
          <a:endParaRPr lang="en-US"/>
        </a:p>
      </dgm:t>
    </dgm:pt>
    <dgm:pt modelId="{A729D767-32F0-4DE3-8485-9BB05227E63B}" type="sibTrans" cxnId="{1C2ABF03-6973-4C5C-BDE8-87638C315D85}">
      <dgm:prSet/>
      <dgm:spPr/>
      <dgm:t>
        <a:bodyPr/>
        <a:lstStyle/>
        <a:p>
          <a:endParaRPr lang="en-US"/>
        </a:p>
      </dgm:t>
    </dgm:pt>
    <dgm:pt modelId="{92AF8D81-425D-4AB1-94EF-BF0BFEFB94DF}">
      <dgm:prSet phldrT="[Text]" custT="1"/>
      <dgm:spPr/>
      <dgm:t>
        <a:bodyPr/>
        <a:lstStyle/>
        <a:p>
          <a:pPr algn="ctr"/>
          <a:r>
            <a:rPr lang="en-US" sz="2800" dirty="0"/>
            <a:t>Increased likelihood of future incarceration and violence compared to youth offered alternatives </a:t>
          </a:r>
        </a:p>
        <a:p>
          <a:pPr algn="ctr"/>
          <a:r>
            <a:rPr lang="en-US" sz="2800" b="1" dirty="0"/>
            <a:t>+ </a:t>
          </a:r>
        </a:p>
        <a:p>
          <a:pPr algn="ctr"/>
          <a:r>
            <a:rPr lang="en-US" sz="2800" dirty="0"/>
            <a:t>Impact of incarcerated relatives and intergenerational childhood trauma</a:t>
          </a:r>
        </a:p>
      </dgm:t>
    </dgm:pt>
    <dgm:pt modelId="{D6726F6F-B692-4595-BA88-6DB0F1108B63}" type="parTrans" cxnId="{2A1ACCD0-284C-43CF-8906-ADE5DF47AA97}">
      <dgm:prSet/>
      <dgm:spPr/>
      <dgm:t>
        <a:bodyPr/>
        <a:lstStyle/>
        <a:p>
          <a:endParaRPr lang="en-US"/>
        </a:p>
      </dgm:t>
    </dgm:pt>
    <dgm:pt modelId="{A5B9B7ED-2877-4D77-B6D7-D8A87C322585}" type="sibTrans" cxnId="{2A1ACCD0-284C-43CF-8906-ADE5DF47AA97}">
      <dgm:prSet/>
      <dgm:spPr/>
      <dgm:t>
        <a:bodyPr/>
        <a:lstStyle/>
        <a:p>
          <a:endParaRPr lang="en-US"/>
        </a:p>
      </dgm:t>
    </dgm:pt>
    <dgm:pt modelId="{1A13FBCF-4FB4-45F6-B388-75F854101060}" type="pres">
      <dgm:prSet presAssocID="{43E1C7AE-9156-4F0B-87E9-E102249A3441}" presName="Name0" presStyleCnt="0">
        <dgm:presLayoutVars>
          <dgm:chMax val="2"/>
          <dgm:chPref val="2"/>
          <dgm:animLvl val="lvl"/>
        </dgm:presLayoutVars>
      </dgm:prSet>
      <dgm:spPr/>
    </dgm:pt>
    <dgm:pt modelId="{60155099-D1F5-4FD1-A33A-BFD7A80939AB}" type="pres">
      <dgm:prSet presAssocID="{43E1C7AE-9156-4F0B-87E9-E102249A3441}" presName="LeftText" presStyleLbl="revTx" presStyleIdx="0" presStyleCnt="0">
        <dgm:presLayoutVars>
          <dgm:bulletEnabled val="1"/>
        </dgm:presLayoutVars>
      </dgm:prSet>
      <dgm:spPr/>
    </dgm:pt>
    <dgm:pt modelId="{57C02385-4656-423E-B6BC-2F5816348CD5}" type="pres">
      <dgm:prSet presAssocID="{43E1C7AE-9156-4F0B-87E9-E102249A3441}" presName="LeftNode" presStyleLbl="bgImgPlace1" presStyleIdx="0" presStyleCnt="2" custScaleX="248266" custScaleY="73315" custLinFactNeighborX="-78924" custLinFactNeighborY="438">
        <dgm:presLayoutVars>
          <dgm:chMax val="2"/>
          <dgm:chPref val="2"/>
        </dgm:presLayoutVars>
      </dgm:prSet>
      <dgm:spPr/>
    </dgm:pt>
    <dgm:pt modelId="{EAC705A8-BDC5-44C9-A880-A23FB8CABADD}" type="pres">
      <dgm:prSet presAssocID="{43E1C7AE-9156-4F0B-87E9-E102249A3441}" presName="RightText" presStyleLbl="revTx" presStyleIdx="0" presStyleCnt="0">
        <dgm:presLayoutVars>
          <dgm:bulletEnabled val="1"/>
        </dgm:presLayoutVars>
      </dgm:prSet>
      <dgm:spPr/>
    </dgm:pt>
    <dgm:pt modelId="{24ED09F7-9353-4BA3-B6F2-72FC96F76B84}" type="pres">
      <dgm:prSet presAssocID="{43E1C7AE-9156-4F0B-87E9-E102249A3441}" presName="RightNode" presStyleLbl="bgImgPlace1" presStyleIdx="1" presStyleCnt="2" custScaleX="231072" custScaleY="73315" custLinFactNeighborX="64177" custLinFactNeighborY="438">
        <dgm:presLayoutVars>
          <dgm:chMax val="0"/>
          <dgm:chPref val="0"/>
        </dgm:presLayoutVars>
      </dgm:prSet>
      <dgm:spPr/>
    </dgm:pt>
    <dgm:pt modelId="{59F98477-886E-4591-9D2A-659F4AA39B05}" type="pres">
      <dgm:prSet presAssocID="{43E1C7AE-9156-4F0B-87E9-E102249A3441}" presName="TopArrow" presStyleLbl="node1" presStyleIdx="0" presStyleCnt="2" custScaleX="74768" custScaleY="66280" custLinFactNeighborX="-6165" custLinFactNeighborY="11334"/>
      <dgm:spPr/>
    </dgm:pt>
    <dgm:pt modelId="{00007F5C-27A9-4E83-B9BA-933BA951F519}" type="pres">
      <dgm:prSet presAssocID="{43E1C7AE-9156-4F0B-87E9-E102249A3441}" presName="BottomArrow" presStyleLbl="node1" presStyleIdx="1" presStyleCnt="2" custScaleX="73664" custScaleY="73164" custLinFactNeighborX="-8132" custLinFactNeighborY="-7705"/>
      <dgm:spPr/>
    </dgm:pt>
  </dgm:ptLst>
  <dgm:cxnLst>
    <dgm:cxn modelId="{1C2ABF03-6973-4C5C-BDE8-87638C315D85}" srcId="{43E1C7AE-9156-4F0B-87E9-E102249A3441}" destId="{592DBDE3-3970-4DC8-88F7-4326D8D6C0A5}" srcOrd="0" destOrd="0" parTransId="{75F700DD-55B7-42FE-BD29-6B294B88FE36}" sibTransId="{A729D767-32F0-4DE3-8485-9BB05227E63B}"/>
    <dgm:cxn modelId="{FB0F6B27-8CDB-43F3-8E29-B298F3786104}" type="presOf" srcId="{592DBDE3-3970-4DC8-88F7-4326D8D6C0A5}" destId="{57C02385-4656-423E-B6BC-2F5816348CD5}" srcOrd="1" destOrd="0" presId="urn:microsoft.com/office/officeart/2009/layout/ReverseList"/>
    <dgm:cxn modelId="{5E823650-7DE2-45AD-A37D-7722F875483A}" type="presOf" srcId="{43E1C7AE-9156-4F0B-87E9-E102249A3441}" destId="{1A13FBCF-4FB4-45F6-B388-75F854101060}" srcOrd="0" destOrd="0" presId="urn:microsoft.com/office/officeart/2009/layout/ReverseList"/>
    <dgm:cxn modelId="{0C3F2378-D666-4602-AD72-2509075D7672}" type="presOf" srcId="{92AF8D81-425D-4AB1-94EF-BF0BFEFB94DF}" destId="{EAC705A8-BDC5-44C9-A880-A23FB8CABADD}" srcOrd="0" destOrd="0" presId="urn:microsoft.com/office/officeart/2009/layout/ReverseList"/>
    <dgm:cxn modelId="{3ED9119D-2BD6-4942-82ED-9AE8B902208E}" type="presOf" srcId="{592DBDE3-3970-4DC8-88F7-4326D8D6C0A5}" destId="{60155099-D1F5-4FD1-A33A-BFD7A80939AB}" srcOrd="0" destOrd="0" presId="urn:microsoft.com/office/officeart/2009/layout/ReverseList"/>
    <dgm:cxn modelId="{00753DB5-9833-466C-94E5-9102B89825C6}" type="presOf" srcId="{92AF8D81-425D-4AB1-94EF-BF0BFEFB94DF}" destId="{24ED09F7-9353-4BA3-B6F2-72FC96F76B84}" srcOrd="1" destOrd="0" presId="urn:microsoft.com/office/officeart/2009/layout/ReverseList"/>
    <dgm:cxn modelId="{2A1ACCD0-284C-43CF-8906-ADE5DF47AA97}" srcId="{43E1C7AE-9156-4F0B-87E9-E102249A3441}" destId="{92AF8D81-425D-4AB1-94EF-BF0BFEFB94DF}" srcOrd="1" destOrd="0" parTransId="{D6726F6F-B692-4595-BA88-6DB0F1108B63}" sibTransId="{A5B9B7ED-2877-4D77-B6D7-D8A87C322585}"/>
    <dgm:cxn modelId="{C15761AD-5C04-48C1-BC01-CD695DED2856}" type="presParOf" srcId="{1A13FBCF-4FB4-45F6-B388-75F854101060}" destId="{60155099-D1F5-4FD1-A33A-BFD7A80939AB}" srcOrd="0" destOrd="0" presId="urn:microsoft.com/office/officeart/2009/layout/ReverseList"/>
    <dgm:cxn modelId="{985E3923-10D8-4407-9270-EF424963E31B}" type="presParOf" srcId="{1A13FBCF-4FB4-45F6-B388-75F854101060}" destId="{57C02385-4656-423E-B6BC-2F5816348CD5}" srcOrd="1" destOrd="0" presId="urn:microsoft.com/office/officeart/2009/layout/ReverseList"/>
    <dgm:cxn modelId="{42FEE3CC-10B3-4737-BBB0-9690EAED21B3}" type="presParOf" srcId="{1A13FBCF-4FB4-45F6-B388-75F854101060}" destId="{EAC705A8-BDC5-44C9-A880-A23FB8CABADD}" srcOrd="2" destOrd="0" presId="urn:microsoft.com/office/officeart/2009/layout/ReverseList"/>
    <dgm:cxn modelId="{4CD8D394-9E67-48D0-AB02-C9347AE7FDB7}" type="presParOf" srcId="{1A13FBCF-4FB4-45F6-B388-75F854101060}" destId="{24ED09F7-9353-4BA3-B6F2-72FC96F76B84}" srcOrd="3" destOrd="0" presId="urn:microsoft.com/office/officeart/2009/layout/ReverseList"/>
    <dgm:cxn modelId="{9E31D21D-9EE1-4E1E-B064-76C81B962036}" type="presParOf" srcId="{1A13FBCF-4FB4-45F6-B388-75F854101060}" destId="{59F98477-886E-4591-9D2A-659F4AA39B05}" srcOrd="4" destOrd="0" presId="urn:microsoft.com/office/officeart/2009/layout/ReverseList"/>
    <dgm:cxn modelId="{A3556E25-079B-4D3D-A1EC-97DE47EE2D9E}" type="presParOf" srcId="{1A13FBCF-4FB4-45F6-B388-75F854101060}" destId="{00007F5C-27A9-4E83-B9BA-933BA951F519}"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E07BC-7236-4B26-98B3-5AD54DC09DF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0E017934-40E1-4189-A5D1-2C9F26524C0F}">
      <dgm:prSet phldrT="[Text]" custT="1"/>
      <dgm:spPr>
        <a:solidFill>
          <a:schemeClr val="accent5"/>
        </a:solidFill>
        <a:ln>
          <a:noFill/>
        </a:ln>
      </dgm:spPr>
      <dgm: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Transformational Change:</a:t>
          </a:r>
        </a:p>
        <a:p>
          <a:r>
            <a:rPr lang="en-US" sz="2000" dirty="0">
              <a:latin typeface="Open Sans" panose="020B0606030504020204" pitchFamily="34" charset="0"/>
              <a:ea typeface="Open Sans" panose="020B0606030504020204" pitchFamily="34" charset="0"/>
              <a:cs typeface="Open Sans" panose="020B0606030504020204" pitchFamily="34" charset="0"/>
            </a:rPr>
            <a:t>Paradigms, Worldviews, Values, Beliefs </a:t>
          </a:r>
        </a:p>
      </dgm:t>
    </dgm:pt>
    <dgm:pt modelId="{ADE1B84E-2EE9-4308-80FC-567E85E26F15}" type="parTrans" cxnId="{A6770530-A389-416B-8C21-2C646E772C74}">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EDE65AA8-03E0-4DA4-A615-BBB23AF3E4C2}" type="sibTrans" cxnId="{A6770530-A389-416B-8C21-2C646E772C74}">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B071AFE7-4681-4EAD-B67B-BC44296D40D1}">
      <dgm:prSet phldrT="[Text]" custT="1"/>
      <dgm:spPr>
        <a:solidFill>
          <a:srgbClr val="FF9933"/>
        </a:solidFill>
        <a:ln>
          <a:noFill/>
        </a:ln>
      </dgm:spPr>
      <dgm:t>
        <a:bodyPr/>
        <a:lstStyle/>
        <a:p>
          <a:endParaRPr lang="en-US" sz="2400" b="1">
            <a:latin typeface="Open Sans" panose="020B0606030504020204" pitchFamily="34" charset="0"/>
            <a:ea typeface="Open Sans" panose="020B0606030504020204" pitchFamily="34" charset="0"/>
            <a:cs typeface="Open Sans" panose="020B0606030504020204" pitchFamily="34" charset="0"/>
          </a:endParaRPr>
        </a:p>
        <a:p>
          <a:r>
            <a:rPr lang="en-US" sz="2400" b="1">
              <a:latin typeface="Open Sans" panose="020B0606030504020204" pitchFamily="34" charset="0"/>
              <a:ea typeface="Open Sans" panose="020B0606030504020204" pitchFamily="34" charset="0"/>
              <a:cs typeface="Open Sans" panose="020B0606030504020204" pitchFamily="34" charset="0"/>
            </a:rPr>
            <a:t>Structural Change: </a:t>
          </a:r>
        </a:p>
        <a:p>
          <a:r>
            <a:rPr lang="en-US" sz="2000">
              <a:latin typeface="Open Sans" panose="020B0606030504020204" pitchFamily="34" charset="0"/>
              <a:ea typeface="Open Sans" panose="020B0606030504020204" pitchFamily="34" charset="0"/>
              <a:cs typeface="Open Sans" panose="020B0606030504020204" pitchFamily="34" charset="0"/>
            </a:rPr>
            <a:t>Policies, Systems, Structures</a:t>
          </a:r>
        </a:p>
      </dgm:t>
    </dgm:pt>
    <dgm:pt modelId="{8E81BB3F-EFE4-49D9-B12F-49FB829F79BE}" type="parTrans" cxnId="{1182E2FC-668F-4C22-9117-0DACF73D107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664B33FB-69A5-4B13-8250-67172785DFC0}" type="sibTrans" cxnId="{1182E2FC-668F-4C22-9117-0DACF73D1072}">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BB581FD0-5185-4287-82A8-AA09C17DDE3A}">
      <dgm:prSet phldrT="[Text]" custT="1"/>
      <dgm:spPr>
        <a:solidFill>
          <a:srgbClr val="E54809"/>
        </a:solidFill>
        <a:ln>
          <a:noFill/>
        </a:ln>
      </dgm:spPr>
      <dgm:t>
        <a:bodyPr/>
        <a:lstStyle/>
        <a:p>
          <a:r>
            <a:rPr lang="en-US" sz="2400" b="1">
              <a:latin typeface="Open Sans" panose="020B0606030504020204" pitchFamily="34" charset="0"/>
              <a:ea typeface="Open Sans" panose="020B0606030504020204" pitchFamily="34" charset="0"/>
              <a:cs typeface="Open Sans" panose="020B0606030504020204" pitchFamily="34" charset="0"/>
            </a:rPr>
            <a:t>Incremental Change: </a:t>
          </a:r>
        </a:p>
        <a:p>
          <a:r>
            <a:rPr lang="en-US" sz="2000">
              <a:latin typeface="Open Sans" panose="020B0606030504020204" pitchFamily="34" charset="0"/>
              <a:ea typeface="Open Sans" panose="020B0606030504020204" pitchFamily="34" charset="0"/>
              <a:cs typeface="Open Sans" panose="020B0606030504020204" pitchFamily="34" charset="0"/>
            </a:rPr>
            <a:t>Behaviors and Individual Responses</a:t>
          </a:r>
        </a:p>
      </dgm:t>
    </dgm:pt>
    <dgm:pt modelId="{79982CB8-5119-41AA-B331-9C890E56CB4D}" type="parTrans" cxnId="{ADAD587A-75D5-48E6-9512-F9FA4CBE1097}">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3A75AD5C-76E2-4EE8-9853-334C48541839}" type="sibTrans" cxnId="{ADAD587A-75D5-48E6-9512-F9FA4CBE1097}">
      <dgm:prSet/>
      <dgm:spPr/>
      <dgm:t>
        <a:bodyPr/>
        <a:lstStyle/>
        <a:p>
          <a:endParaRPr lang="en-US" sz="2400">
            <a:latin typeface="Open Sans" panose="020B0606030504020204" pitchFamily="34" charset="0"/>
            <a:ea typeface="Open Sans" panose="020B0606030504020204" pitchFamily="34" charset="0"/>
            <a:cs typeface="Open Sans" panose="020B0606030504020204" pitchFamily="34" charset="0"/>
          </a:endParaRPr>
        </a:p>
      </dgm:t>
    </dgm:pt>
    <dgm:pt modelId="{6CCE92B2-53F0-462A-BD54-F088FB3BDF8D}" type="pres">
      <dgm:prSet presAssocID="{60DE07BC-7236-4B26-98B3-5AD54DC09DFC}" presName="Name0" presStyleCnt="0">
        <dgm:presLayoutVars>
          <dgm:chMax val="7"/>
          <dgm:resizeHandles val="exact"/>
        </dgm:presLayoutVars>
      </dgm:prSet>
      <dgm:spPr/>
    </dgm:pt>
    <dgm:pt modelId="{65C2BFEE-C3AD-4BBF-BECB-DDD59CFFDECA}" type="pres">
      <dgm:prSet presAssocID="{60DE07BC-7236-4B26-98B3-5AD54DC09DFC}" presName="comp1" presStyleCnt="0"/>
      <dgm:spPr/>
    </dgm:pt>
    <dgm:pt modelId="{FA1FD139-0842-49E0-A806-4913ACB59F57}" type="pres">
      <dgm:prSet presAssocID="{60DE07BC-7236-4B26-98B3-5AD54DC09DFC}" presName="circle1" presStyleLbl="node1" presStyleIdx="0" presStyleCnt="3" custScaleX="125166" custLinFactNeighborX="-317" custLinFactNeighborY="-12619"/>
      <dgm:spPr/>
    </dgm:pt>
    <dgm:pt modelId="{AE87EE37-7AC0-45FE-B0AE-8CAEBCB43B8E}" type="pres">
      <dgm:prSet presAssocID="{60DE07BC-7236-4B26-98B3-5AD54DC09DFC}" presName="c1text" presStyleLbl="node1" presStyleIdx="0" presStyleCnt="3">
        <dgm:presLayoutVars>
          <dgm:bulletEnabled val="1"/>
        </dgm:presLayoutVars>
      </dgm:prSet>
      <dgm:spPr/>
    </dgm:pt>
    <dgm:pt modelId="{1D09B0A4-49F9-41BC-B2D3-2D7FBFC31D89}" type="pres">
      <dgm:prSet presAssocID="{60DE07BC-7236-4B26-98B3-5AD54DC09DFC}" presName="comp2" presStyleCnt="0"/>
      <dgm:spPr/>
    </dgm:pt>
    <dgm:pt modelId="{88660512-B72E-4932-9122-03EB359694AD}" type="pres">
      <dgm:prSet presAssocID="{60DE07BC-7236-4B26-98B3-5AD54DC09DFC}" presName="circle2" presStyleLbl="node1" presStyleIdx="1" presStyleCnt="3" custScaleX="120088"/>
      <dgm:spPr/>
    </dgm:pt>
    <dgm:pt modelId="{141BE742-9A02-4605-85B4-127AB3400616}" type="pres">
      <dgm:prSet presAssocID="{60DE07BC-7236-4B26-98B3-5AD54DC09DFC}" presName="c2text" presStyleLbl="node1" presStyleIdx="1" presStyleCnt="3">
        <dgm:presLayoutVars>
          <dgm:bulletEnabled val="1"/>
        </dgm:presLayoutVars>
      </dgm:prSet>
      <dgm:spPr/>
    </dgm:pt>
    <dgm:pt modelId="{7742276B-887C-4352-9870-B105525E6E51}" type="pres">
      <dgm:prSet presAssocID="{60DE07BC-7236-4B26-98B3-5AD54DC09DFC}" presName="comp3" presStyleCnt="0"/>
      <dgm:spPr/>
    </dgm:pt>
    <dgm:pt modelId="{FBD58066-A9BC-4CC7-A4F2-C9A19ADC5101}" type="pres">
      <dgm:prSet presAssocID="{60DE07BC-7236-4B26-98B3-5AD54DC09DFC}" presName="circle3" presStyleLbl="node1" presStyleIdx="2" presStyleCnt="3" custScaleX="115894"/>
      <dgm:spPr/>
    </dgm:pt>
    <dgm:pt modelId="{C1C9BDA6-F566-42C4-A6DF-958CDCBDF93B}" type="pres">
      <dgm:prSet presAssocID="{60DE07BC-7236-4B26-98B3-5AD54DC09DFC}" presName="c3text" presStyleLbl="node1" presStyleIdx="2" presStyleCnt="3">
        <dgm:presLayoutVars>
          <dgm:bulletEnabled val="1"/>
        </dgm:presLayoutVars>
      </dgm:prSet>
      <dgm:spPr/>
    </dgm:pt>
  </dgm:ptLst>
  <dgm:cxnLst>
    <dgm:cxn modelId="{3B9DFA0D-EE34-40D5-B85A-F1627E52ED22}" type="presOf" srcId="{BB581FD0-5185-4287-82A8-AA09C17DDE3A}" destId="{C1C9BDA6-F566-42C4-A6DF-958CDCBDF93B}" srcOrd="1" destOrd="0" presId="urn:microsoft.com/office/officeart/2005/8/layout/venn2"/>
    <dgm:cxn modelId="{A6770530-A389-416B-8C21-2C646E772C74}" srcId="{60DE07BC-7236-4B26-98B3-5AD54DC09DFC}" destId="{0E017934-40E1-4189-A5D1-2C9F26524C0F}" srcOrd="0" destOrd="0" parTransId="{ADE1B84E-2EE9-4308-80FC-567E85E26F15}" sibTransId="{EDE65AA8-03E0-4DA4-A615-BBB23AF3E4C2}"/>
    <dgm:cxn modelId="{ADAD587A-75D5-48E6-9512-F9FA4CBE1097}" srcId="{60DE07BC-7236-4B26-98B3-5AD54DC09DFC}" destId="{BB581FD0-5185-4287-82A8-AA09C17DDE3A}" srcOrd="2" destOrd="0" parTransId="{79982CB8-5119-41AA-B331-9C890E56CB4D}" sibTransId="{3A75AD5C-76E2-4EE8-9853-334C48541839}"/>
    <dgm:cxn modelId="{1568CB7E-14E3-4CFD-B97A-24905F76B8CC}" type="presOf" srcId="{B071AFE7-4681-4EAD-B67B-BC44296D40D1}" destId="{141BE742-9A02-4605-85B4-127AB3400616}" srcOrd="1" destOrd="0" presId="urn:microsoft.com/office/officeart/2005/8/layout/venn2"/>
    <dgm:cxn modelId="{287E0E94-15C2-46F0-8B3E-DD5A8E666807}" type="presOf" srcId="{60DE07BC-7236-4B26-98B3-5AD54DC09DFC}" destId="{6CCE92B2-53F0-462A-BD54-F088FB3BDF8D}" srcOrd="0" destOrd="0" presId="urn:microsoft.com/office/officeart/2005/8/layout/venn2"/>
    <dgm:cxn modelId="{8C236C98-4408-4BBB-B0C5-B6688510B82B}" type="presOf" srcId="{0E017934-40E1-4189-A5D1-2C9F26524C0F}" destId="{FA1FD139-0842-49E0-A806-4913ACB59F57}" srcOrd="0" destOrd="0" presId="urn:microsoft.com/office/officeart/2005/8/layout/venn2"/>
    <dgm:cxn modelId="{E199DFBC-0077-4678-AD6D-02C3CC7D70D1}" type="presOf" srcId="{B071AFE7-4681-4EAD-B67B-BC44296D40D1}" destId="{88660512-B72E-4932-9122-03EB359694AD}" srcOrd="0" destOrd="0" presId="urn:microsoft.com/office/officeart/2005/8/layout/venn2"/>
    <dgm:cxn modelId="{D4D54CE3-AB95-4A20-9A0B-590B069FCC10}" type="presOf" srcId="{BB581FD0-5185-4287-82A8-AA09C17DDE3A}" destId="{FBD58066-A9BC-4CC7-A4F2-C9A19ADC5101}" srcOrd="0" destOrd="0" presId="urn:microsoft.com/office/officeart/2005/8/layout/venn2"/>
    <dgm:cxn modelId="{5229EAF3-4DB0-415A-97E6-A2F963086AE7}" type="presOf" srcId="{0E017934-40E1-4189-A5D1-2C9F26524C0F}" destId="{AE87EE37-7AC0-45FE-B0AE-8CAEBCB43B8E}" srcOrd="1" destOrd="0" presId="urn:microsoft.com/office/officeart/2005/8/layout/venn2"/>
    <dgm:cxn modelId="{1182E2FC-668F-4C22-9117-0DACF73D1072}" srcId="{60DE07BC-7236-4B26-98B3-5AD54DC09DFC}" destId="{B071AFE7-4681-4EAD-B67B-BC44296D40D1}" srcOrd="1" destOrd="0" parTransId="{8E81BB3F-EFE4-49D9-B12F-49FB829F79BE}" sibTransId="{664B33FB-69A5-4B13-8250-67172785DFC0}"/>
    <dgm:cxn modelId="{D2D00A63-31E4-4D54-989D-F9C5CD909E61}" type="presParOf" srcId="{6CCE92B2-53F0-462A-BD54-F088FB3BDF8D}" destId="{65C2BFEE-C3AD-4BBF-BECB-DDD59CFFDECA}" srcOrd="0" destOrd="0" presId="urn:microsoft.com/office/officeart/2005/8/layout/venn2"/>
    <dgm:cxn modelId="{48BE9CA7-3558-4FEF-A0C0-FAB16F0030C0}" type="presParOf" srcId="{65C2BFEE-C3AD-4BBF-BECB-DDD59CFFDECA}" destId="{FA1FD139-0842-49E0-A806-4913ACB59F57}" srcOrd="0" destOrd="0" presId="urn:microsoft.com/office/officeart/2005/8/layout/venn2"/>
    <dgm:cxn modelId="{BCC97D1F-4629-4AB0-82F6-90712685EADA}" type="presParOf" srcId="{65C2BFEE-C3AD-4BBF-BECB-DDD59CFFDECA}" destId="{AE87EE37-7AC0-45FE-B0AE-8CAEBCB43B8E}" srcOrd="1" destOrd="0" presId="urn:microsoft.com/office/officeart/2005/8/layout/venn2"/>
    <dgm:cxn modelId="{65A9ADF6-D3BB-4213-9F19-1D38EC5FA517}" type="presParOf" srcId="{6CCE92B2-53F0-462A-BD54-F088FB3BDF8D}" destId="{1D09B0A4-49F9-41BC-B2D3-2D7FBFC31D89}" srcOrd="1" destOrd="0" presId="urn:microsoft.com/office/officeart/2005/8/layout/venn2"/>
    <dgm:cxn modelId="{22B43049-8866-4B23-9CD2-DE25FEE92394}" type="presParOf" srcId="{1D09B0A4-49F9-41BC-B2D3-2D7FBFC31D89}" destId="{88660512-B72E-4932-9122-03EB359694AD}" srcOrd="0" destOrd="0" presId="urn:microsoft.com/office/officeart/2005/8/layout/venn2"/>
    <dgm:cxn modelId="{8DB95D76-6EAF-421D-999D-9CE8D5F753CE}" type="presParOf" srcId="{1D09B0A4-49F9-41BC-B2D3-2D7FBFC31D89}" destId="{141BE742-9A02-4605-85B4-127AB3400616}" srcOrd="1" destOrd="0" presId="urn:microsoft.com/office/officeart/2005/8/layout/venn2"/>
    <dgm:cxn modelId="{AD97D65A-E0A9-4094-A1CF-E05BE810CEAB}" type="presParOf" srcId="{6CCE92B2-53F0-462A-BD54-F088FB3BDF8D}" destId="{7742276B-887C-4352-9870-B105525E6E51}" srcOrd="2" destOrd="0" presId="urn:microsoft.com/office/officeart/2005/8/layout/venn2"/>
    <dgm:cxn modelId="{F461A8E7-FD02-458C-B376-F36699BD4302}" type="presParOf" srcId="{7742276B-887C-4352-9870-B105525E6E51}" destId="{FBD58066-A9BC-4CC7-A4F2-C9A19ADC5101}" srcOrd="0" destOrd="0" presId="urn:microsoft.com/office/officeart/2005/8/layout/venn2"/>
    <dgm:cxn modelId="{A0F93ACC-E5A0-4056-802F-E72B82CC8528}" type="presParOf" srcId="{7742276B-887C-4352-9870-B105525E6E51}" destId="{C1C9BDA6-F566-42C4-A6DF-958CDCBDF93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69CE29-A203-4199-8E2D-F3EF010CFBFF}" type="doc">
      <dgm:prSet loTypeId="urn:microsoft.com/office/officeart/2005/8/layout/hList7" loCatId="process" qsTypeId="urn:microsoft.com/office/officeart/2005/8/quickstyle/simple1" qsCatId="simple" csTypeId="urn:microsoft.com/office/officeart/2005/8/colors/accent3_1" csCatId="accent3" phldr="1"/>
      <dgm:spPr/>
      <dgm:t>
        <a:bodyPr/>
        <a:lstStyle/>
        <a:p>
          <a:endParaRPr lang="en-US"/>
        </a:p>
      </dgm:t>
    </dgm:pt>
    <dgm:pt modelId="{27C899E1-6379-45DF-A982-C8FEBFB30B05}">
      <dgm:prSet phldrT="[Text]" custT="1"/>
      <dgm:spPr/>
      <dgm:t>
        <a:bodyPr/>
        <a:lstStyle/>
        <a:p>
          <a:pPr algn="l"/>
          <a:r>
            <a:rPr lang="en-US" sz="2800" u="none" dirty="0"/>
            <a:t>Alternative to Arrest or Court Involvement</a:t>
          </a:r>
        </a:p>
      </dgm:t>
    </dgm:pt>
    <dgm:pt modelId="{F55B0E8E-25B6-4A1E-8599-883C3E8C698B}" type="parTrans" cxnId="{120DC002-8358-47C9-8660-5E00D753609F}">
      <dgm:prSet/>
      <dgm:spPr/>
      <dgm:t>
        <a:bodyPr/>
        <a:lstStyle/>
        <a:p>
          <a:endParaRPr lang="en-US" sz="2400"/>
        </a:p>
      </dgm:t>
    </dgm:pt>
    <dgm:pt modelId="{E9D30A5E-40F4-4C97-8681-DC231B7961F3}" type="sibTrans" cxnId="{120DC002-8358-47C9-8660-5E00D753609F}">
      <dgm:prSet/>
      <dgm:spPr/>
      <dgm:t>
        <a:bodyPr/>
        <a:lstStyle/>
        <a:p>
          <a:endParaRPr lang="en-US" sz="2400"/>
        </a:p>
      </dgm:t>
    </dgm:pt>
    <dgm:pt modelId="{84E662FA-3BAA-4B50-A0A6-5A02B68C3B9B}">
      <dgm:prSet phldrT="[Text]" custT="1"/>
      <dgm:spPr/>
      <dgm:t>
        <a:bodyPr/>
        <a:lstStyle/>
        <a:p>
          <a:pPr algn="l"/>
          <a:r>
            <a:rPr lang="en-US" sz="2000" dirty="0"/>
            <a:t>District Attorney’s Office</a:t>
          </a:r>
        </a:p>
      </dgm:t>
    </dgm:pt>
    <dgm:pt modelId="{21170773-013C-403B-BDA5-263780A92AC1}" type="parTrans" cxnId="{32EE7FB2-1CD3-4C46-921F-4DEFC0D4392F}">
      <dgm:prSet/>
      <dgm:spPr/>
      <dgm:t>
        <a:bodyPr/>
        <a:lstStyle/>
        <a:p>
          <a:endParaRPr lang="en-US" sz="2400"/>
        </a:p>
      </dgm:t>
    </dgm:pt>
    <dgm:pt modelId="{8AC1FBE6-D612-4D7D-906D-B66669081C65}" type="sibTrans" cxnId="{32EE7FB2-1CD3-4C46-921F-4DEFC0D4392F}">
      <dgm:prSet/>
      <dgm:spPr/>
      <dgm:t>
        <a:bodyPr/>
        <a:lstStyle/>
        <a:p>
          <a:endParaRPr lang="en-US" sz="2400"/>
        </a:p>
      </dgm:t>
    </dgm:pt>
    <dgm:pt modelId="{C7A37D82-251C-4042-946D-C593C49CB80B}">
      <dgm:prSet phldrT="[Text]" custT="1"/>
      <dgm:spPr/>
      <dgm:t>
        <a:bodyPr/>
        <a:lstStyle/>
        <a:p>
          <a:pPr algn="l"/>
          <a:r>
            <a:rPr lang="en-US" sz="2000"/>
            <a:t>Law Enforcement Agencies </a:t>
          </a:r>
        </a:p>
      </dgm:t>
    </dgm:pt>
    <dgm:pt modelId="{72606E6B-BB93-40F9-899B-B42DAAE9D9F1}" type="parTrans" cxnId="{9CA3417E-2035-492C-BF34-A21E9B7D5EEB}">
      <dgm:prSet/>
      <dgm:spPr/>
      <dgm:t>
        <a:bodyPr/>
        <a:lstStyle/>
        <a:p>
          <a:endParaRPr lang="en-US" sz="2400"/>
        </a:p>
      </dgm:t>
    </dgm:pt>
    <dgm:pt modelId="{046D3EDE-27AD-4C1B-A25B-D514EF0D9A29}" type="sibTrans" cxnId="{9CA3417E-2035-492C-BF34-A21E9B7D5EEB}">
      <dgm:prSet/>
      <dgm:spPr/>
      <dgm:t>
        <a:bodyPr/>
        <a:lstStyle/>
        <a:p>
          <a:endParaRPr lang="en-US" sz="2400"/>
        </a:p>
      </dgm:t>
    </dgm:pt>
    <dgm:pt modelId="{0C58AFB3-E125-4DDF-A184-58A1E062BB21}">
      <dgm:prSet phldrT="[Text]" custT="1"/>
      <dgm:spPr/>
      <dgm:t>
        <a:bodyPr/>
        <a:lstStyle/>
        <a:p>
          <a:pPr algn="l"/>
          <a:r>
            <a:rPr lang="en-US" sz="2800"/>
            <a:t>Case Dismissal</a:t>
          </a:r>
        </a:p>
      </dgm:t>
    </dgm:pt>
    <dgm:pt modelId="{809EF7C9-B91D-4581-B8A4-2BBBBB7893BA}" type="parTrans" cxnId="{0610A773-70D9-45A8-9625-F56BE4DF43DB}">
      <dgm:prSet/>
      <dgm:spPr/>
      <dgm:t>
        <a:bodyPr/>
        <a:lstStyle/>
        <a:p>
          <a:endParaRPr lang="en-US" sz="2400"/>
        </a:p>
      </dgm:t>
    </dgm:pt>
    <dgm:pt modelId="{860172E5-AB36-4CFB-BD2B-795B12BEEEFC}" type="sibTrans" cxnId="{0610A773-70D9-45A8-9625-F56BE4DF43DB}">
      <dgm:prSet/>
      <dgm:spPr/>
      <dgm:t>
        <a:bodyPr/>
        <a:lstStyle/>
        <a:p>
          <a:endParaRPr lang="en-US" sz="2400"/>
        </a:p>
      </dgm:t>
    </dgm:pt>
    <dgm:pt modelId="{3E9FFC6B-4790-424D-9B0B-B1023ACDD66F}">
      <dgm:prSet phldrT="[Text]" custT="1"/>
      <dgm:spPr/>
      <dgm:t>
        <a:bodyPr/>
        <a:lstStyle/>
        <a:p>
          <a:pPr algn="l"/>
          <a:r>
            <a:rPr lang="en-US" sz="2000" dirty="0"/>
            <a:t>Expansion into Schools and Child Welfare</a:t>
          </a:r>
        </a:p>
      </dgm:t>
    </dgm:pt>
    <dgm:pt modelId="{7F767E49-D7BB-4801-87B6-92E8F7CD668D}" type="parTrans" cxnId="{A62DB422-D20B-4FD3-B496-B8E11D85EDAD}">
      <dgm:prSet/>
      <dgm:spPr/>
      <dgm:t>
        <a:bodyPr/>
        <a:lstStyle/>
        <a:p>
          <a:endParaRPr lang="en-US" sz="2400"/>
        </a:p>
      </dgm:t>
    </dgm:pt>
    <dgm:pt modelId="{DFF5A9CC-7D71-4CAF-AD11-C1B13871A36F}" type="sibTrans" cxnId="{A62DB422-D20B-4FD3-B496-B8E11D85EDAD}">
      <dgm:prSet/>
      <dgm:spPr/>
      <dgm:t>
        <a:bodyPr/>
        <a:lstStyle/>
        <a:p>
          <a:endParaRPr lang="en-US" sz="2400"/>
        </a:p>
      </dgm:t>
    </dgm:pt>
    <dgm:pt modelId="{215A3322-FCB5-4CBB-9AE2-E258D0212EF7}">
      <dgm:prSet phldrT="[Text]" custT="1"/>
      <dgm:spPr/>
      <dgm:t>
        <a:bodyPr/>
        <a:lstStyle/>
        <a:p>
          <a:pPr algn="l"/>
          <a:r>
            <a:rPr lang="en-US" sz="2000"/>
            <a:t>Youth record sealed</a:t>
          </a:r>
        </a:p>
      </dgm:t>
    </dgm:pt>
    <dgm:pt modelId="{AB0B80C7-888F-4743-A204-57BA22859F61}" type="parTrans" cxnId="{5D649749-6A61-4B24-8BAA-5FDA97661425}">
      <dgm:prSet/>
      <dgm:spPr/>
      <dgm:t>
        <a:bodyPr/>
        <a:lstStyle/>
        <a:p>
          <a:endParaRPr lang="en-US" sz="2400"/>
        </a:p>
      </dgm:t>
    </dgm:pt>
    <dgm:pt modelId="{D087FD5B-C9A6-4DD9-A52D-59806BEEF84E}" type="sibTrans" cxnId="{5D649749-6A61-4B24-8BAA-5FDA97661425}">
      <dgm:prSet/>
      <dgm:spPr/>
      <dgm:t>
        <a:bodyPr/>
        <a:lstStyle/>
        <a:p>
          <a:endParaRPr lang="en-US" sz="2400"/>
        </a:p>
      </dgm:t>
    </dgm:pt>
    <dgm:pt modelId="{68130A64-C75F-4C1C-BAD9-8BFEEB345536}">
      <dgm:prSet phldrT="[Text]" custT="1"/>
      <dgm:spPr/>
      <dgm:t>
        <a:bodyPr/>
        <a:lstStyle/>
        <a:p>
          <a:pPr algn="l"/>
          <a:r>
            <a:rPr lang="en-US" sz="2000"/>
            <a:t>Access to ongoing community support </a:t>
          </a:r>
        </a:p>
      </dgm:t>
    </dgm:pt>
    <dgm:pt modelId="{F76BDBBD-BFC8-4561-8ED6-BDDE107B10D9}" type="parTrans" cxnId="{E8E71D7A-E8D2-47A4-B282-2C164BF0434A}">
      <dgm:prSet/>
      <dgm:spPr/>
      <dgm:t>
        <a:bodyPr/>
        <a:lstStyle/>
        <a:p>
          <a:endParaRPr lang="en-US" sz="2400"/>
        </a:p>
      </dgm:t>
    </dgm:pt>
    <dgm:pt modelId="{164BDDF5-D858-4C2A-9D28-FC6992B4E755}" type="sibTrans" cxnId="{E8E71D7A-E8D2-47A4-B282-2C164BF0434A}">
      <dgm:prSet/>
      <dgm:spPr/>
      <dgm:t>
        <a:bodyPr/>
        <a:lstStyle/>
        <a:p>
          <a:endParaRPr lang="en-US" sz="2400"/>
        </a:p>
      </dgm:t>
    </dgm:pt>
    <dgm:pt modelId="{6A151D61-828E-4B68-BFE3-B8597866FA05}">
      <dgm:prSet phldrT="[Text]" custT="1"/>
      <dgm:spPr/>
      <dgm:t>
        <a:bodyPr/>
        <a:lstStyle/>
        <a:p>
          <a:pPr algn="l"/>
          <a:r>
            <a:rPr lang="en-US" sz="2000"/>
            <a:t>Diverted from formal system involvement</a:t>
          </a:r>
        </a:p>
      </dgm:t>
    </dgm:pt>
    <dgm:pt modelId="{18DC6FC8-514E-44E5-8F8D-0D8770B68CD0}" type="parTrans" cxnId="{AA17BFBF-27AE-4B01-A8C8-58725E293C1B}">
      <dgm:prSet/>
      <dgm:spPr/>
      <dgm:t>
        <a:bodyPr/>
        <a:lstStyle/>
        <a:p>
          <a:endParaRPr lang="en-US" sz="2400"/>
        </a:p>
      </dgm:t>
    </dgm:pt>
    <dgm:pt modelId="{83F82003-2CF9-4172-A461-8159FF58938E}" type="sibTrans" cxnId="{AA17BFBF-27AE-4B01-A8C8-58725E293C1B}">
      <dgm:prSet/>
      <dgm:spPr/>
      <dgm:t>
        <a:bodyPr/>
        <a:lstStyle/>
        <a:p>
          <a:endParaRPr lang="en-US" sz="2400"/>
        </a:p>
      </dgm:t>
    </dgm:pt>
    <dgm:pt modelId="{3F7206FC-F18A-4B53-AFFB-62AB6B7130C7}">
      <dgm:prSet phldrT="[Text]" custT="1"/>
      <dgm:spPr/>
      <dgm:t>
        <a:bodyPr/>
        <a:lstStyle/>
        <a:p>
          <a:pPr algn="l"/>
          <a:r>
            <a:rPr lang="en-US" sz="2800" dirty="0"/>
            <a:t>Community-led Facilitation</a:t>
          </a:r>
        </a:p>
      </dgm:t>
    </dgm:pt>
    <dgm:pt modelId="{3D1754B0-2EDD-47BC-93AA-4B053B4E5620}" type="sibTrans" cxnId="{52B60802-DCDA-4BA4-8A66-C74480CF0365}">
      <dgm:prSet/>
      <dgm:spPr/>
      <dgm:t>
        <a:bodyPr/>
        <a:lstStyle/>
        <a:p>
          <a:endParaRPr lang="en-US" sz="2400"/>
        </a:p>
      </dgm:t>
    </dgm:pt>
    <dgm:pt modelId="{078B3817-A042-4D33-84BE-D2DD435BE3F4}" type="parTrans" cxnId="{52B60802-DCDA-4BA4-8A66-C74480CF0365}">
      <dgm:prSet/>
      <dgm:spPr/>
      <dgm:t>
        <a:bodyPr/>
        <a:lstStyle/>
        <a:p>
          <a:endParaRPr lang="en-US" sz="2400"/>
        </a:p>
      </dgm:t>
    </dgm:pt>
    <dgm:pt modelId="{3F1B173B-8452-4B00-B89E-65F0895E89B6}">
      <dgm:prSet phldrT="[Text]" custT="1"/>
      <dgm:spPr/>
      <dgm:t>
        <a:bodyPr/>
        <a:lstStyle/>
        <a:p>
          <a:pPr algn="l"/>
          <a:r>
            <a:rPr lang="en-US" sz="2000" dirty="0"/>
            <a:t>Preparation and relationship building by skilled facilitator</a:t>
          </a:r>
        </a:p>
      </dgm:t>
    </dgm:pt>
    <dgm:pt modelId="{6F88025B-AB2D-482A-9CD1-B4AF5A403EF9}" type="sibTrans" cxnId="{AFE99BAE-5D32-46FC-9842-0B9F213ADD6D}">
      <dgm:prSet/>
      <dgm:spPr/>
      <dgm:t>
        <a:bodyPr/>
        <a:lstStyle/>
        <a:p>
          <a:endParaRPr lang="en-US" sz="2400"/>
        </a:p>
      </dgm:t>
    </dgm:pt>
    <dgm:pt modelId="{FFE89B52-040A-4654-B1B0-BCEA3EE05691}" type="parTrans" cxnId="{AFE99BAE-5D32-46FC-9842-0B9F213ADD6D}">
      <dgm:prSet/>
      <dgm:spPr/>
      <dgm:t>
        <a:bodyPr/>
        <a:lstStyle/>
        <a:p>
          <a:endParaRPr lang="en-US" sz="2400"/>
        </a:p>
      </dgm:t>
    </dgm:pt>
    <dgm:pt modelId="{41FDA06C-85B2-4212-8A75-5C1455194DCF}">
      <dgm:prSet phldrT="[Text]" custT="1"/>
      <dgm:spPr/>
      <dgm:t>
        <a:bodyPr/>
        <a:lstStyle/>
        <a:p>
          <a:pPr algn="l"/>
          <a:r>
            <a:rPr lang="en-US" sz="2000" dirty="0"/>
            <a:t>Respectful dialogue </a:t>
          </a:r>
        </a:p>
      </dgm:t>
    </dgm:pt>
    <dgm:pt modelId="{17FA7704-F006-494A-857F-5242ED817BC3}" type="sibTrans" cxnId="{784BB48E-37D6-4839-8D28-2595BBBAB9DB}">
      <dgm:prSet/>
      <dgm:spPr/>
      <dgm:t>
        <a:bodyPr/>
        <a:lstStyle/>
        <a:p>
          <a:endParaRPr lang="en-US" sz="2400"/>
        </a:p>
      </dgm:t>
    </dgm:pt>
    <dgm:pt modelId="{629F9D44-4E4B-4EEA-AD9C-8BAA3A09B34D}" type="parTrans" cxnId="{784BB48E-37D6-4839-8D28-2595BBBAB9DB}">
      <dgm:prSet/>
      <dgm:spPr/>
      <dgm:t>
        <a:bodyPr/>
        <a:lstStyle/>
        <a:p>
          <a:endParaRPr lang="en-US" sz="2400"/>
        </a:p>
      </dgm:t>
    </dgm:pt>
    <dgm:pt modelId="{8C85669A-14ED-4286-8573-1262E29C7455}">
      <dgm:prSet phldrT="[Text]" custT="1"/>
      <dgm:spPr/>
      <dgm:t>
        <a:bodyPr/>
        <a:lstStyle/>
        <a:p>
          <a:pPr algn="l"/>
          <a:r>
            <a:rPr lang="en-US" sz="2000" dirty="0"/>
            <a:t>Agreements (letter of apology, addressing underlying causes, financial compensation, etc.)</a:t>
          </a:r>
        </a:p>
      </dgm:t>
    </dgm:pt>
    <dgm:pt modelId="{D242CF55-A27A-488A-AAC7-26BE765CEE0A}" type="sibTrans" cxnId="{36C31538-7416-4D74-BB48-D563C6EEFC9C}">
      <dgm:prSet/>
      <dgm:spPr/>
      <dgm:t>
        <a:bodyPr/>
        <a:lstStyle/>
        <a:p>
          <a:endParaRPr lang="en-US" sz="2400"/>
        </a:p>
      </dgm:t>
    </dgm:pt>
    <dgm:pt modelId="{4AA67A61-7957-4B29-92E6-2148DE71851B}" type="parTrans" cxnId="{36C31538-7416-4D74-BB48-D563C6EEFC9C}">
      <dgm:prSet/>
      <dgm:spPr/>
      <dgm:t>
        <a:bodyPr/>
        <a:lstStyle/>
        <a:p>
          <a:endParaRPr lang="en-US" sz="2400"/>
        </a:p>
      </dgm:t>
    </dgm:pt>
    <dgm:pt modelId="{F77CA363-0C2A-4B5F-B542-15AB7EE1C415}" type="pres">
      <dgm:prSet presAssocID="{6C69CE29-A203-4199-8E2D-F3EF010CFBFF}" presName="Name0" presStyleCnt="0">
        <dgm:presLayoutVars>
          <dgm:dir/>
          <dgm:resizeHandles val="exact"/>
        </dgm:presLayoutVars>
      </dgm:prSet>
      <dgm:spPr/>
    </dgm:pt>
    <dgm:pt modelId="{CB0E58B1-98CF-4F47-8170-50F0A88CD3E4}" type="pres">
      <dgm:prSet presAssocID="{6C69CE29-A203-4199-8E2D-F3EF010CFBFF}" presName="fgShape" presStyleLbl="fgShp" presStyleIdx="0" presStyleCnt="1" custScaleY="152144"/>
      <dgm:spPr/>
    </dgm:pt>
    <dgm:pt modelId="{39EBE96C-A660-446D-AFC5-08D6536419BF}" type="pres">
      <dgm:prSet presAssocID="{6C69CE29-A203-4199-8E2D-F3EF010CFBFF}" presName="linComp" presStyleCnt="0"/>
      <dgm:spPr/>
    </dgm:pt>
    <dgm:pt modelId="{96F0572A-5B47-4578-8E6C-D2F867007EE1}" type="pres">
      <dgm:prSet presAssocID="{27C899E1-6379-45DF-A982-C8FEBFB30B05}" presName="compNode" presStyleCnt="0"/>
      <dgm:spPr/>
    </dgm:pt>
    <dgm:pt modelId="{B4049772-E819-4684-BDD0-4344FFA6D977}" type="pres">
      <dgm:prSet presAssocID="{27C899E1-6379-45DF-A982-C8FEBFB30B05}" presName="bkgdShape" presStyleLbl="node1" presStyleIdx="0" presStyleCnt="3" custLinFactNeighborX="1277" custLinFactNeighborY="-266"/>
      <dgm:spPr/>
    </dgm:pt>
    <dgm:pt modelId="{F9924AE4-44D6-42C6-AC71-A69BAA5C09B0}" type="pres">
      <dgm:prSet presAssocID="{27C899E1-6379-45DF-A982-C8FEBFB30B05}" presName="nodeTx" presStyleLbl="node1" presStyleIdx="0" presStyleCnt="3">
        <dgm:presLayoutVars>
          <dgm:bulletEnabled val="1"/>
        </dgm:presLayoutVars>
      </dgm:prSet>
      <dgm:spPr/>
    </dgm:pt>
    <dgm:pt modelId="{28A616E4-274D-4469-BFA5-F872D1F5F91C}" type="pres">
      <dgm:prSet presAssocID="{27C899E1-6379-45DF-A982-C8FEBFB30B05}" presName="invisiNode" presStyleLbl="node1" presStyleIdx="0" presStyleCnt="3"/>
      <dgm:spPr/>
    </dgm:pt>
    <dgm:pt modelId="{6C991A4C-C48D-4E2B-B6AD-DCE2549285B5}" type="pres">
      <dgm:prSet presAssocID="{27C899E1-6379-45DF-A982-C8FEBFB30B05}" presName="imagNode" presStyleLbl="fgImgPlace1" presStyleIdx="0" presStyleCnt="3" custLinFactNeighborX="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210" t="-6766" r="-3516" b="41"/>
          </a:stretch>
        </a:blipFill>
      </dgm:spPr>
    </dgm:pt>
    <dgm:pt modelId="{09B0CCCE-7C60-40CA-B589-6F9CE721A28E}" type="pres">
      <dgm:prSet presAssocID="{E9D30A5E-40F4-4C97-8681-DC231B7961F3}" presName="sibTrans" presStyleLbl="sibTrans2D1" presStyleIdx="0" presStyleCnt="0"/>
      <dgm:spPr/>
    </dgm:pt>
    <dgm:pt modelId="{E6367DC0-AA37-4586-86A9-54F7C93667EC}" type="pres">
      <dgm:prSet presAssocID="{3F7206FC-F18A-4B53-AFFB-62AB6B7130C7}" presName="compNode" presStyleCnt="0"/>
      <dgm:spPr/>
    </dgm:pt>
    <dgm:pt modelId="{F37DE286-3622-412B-8712-43300B95D872}" type="pres">
      <dgm:prSet presAssocID="{3F7206FC-F18A-4B53-AFFB-62AB6B7130C7}" presName="bkgdShape" presStyleLbl="node1" presStyleIdx="1" presStyleCnt="3"/>
      <dgm:spPr/>
    </dgm:pt>
    <dgm:pt modelId="{1572A68D-8F82-46CE-BEA8-DFAB59464B97}" type="pres">
      <dgm:prSet presAssocID="{3F7206FC-F18A-4B53-AFFB-62AB6B7130C7}" presName="nodeTx" presStyleLbl="node1" presStyleIdx="1" presStyleCnt="3">
        <dgm:presLayoutVars>
          <dgm:bulletEnabled val="1"/>
        </dgm:presLayoutVars>
      </dgm:prSet>
      <dgm:spPr/>
    </dgm:pt>
    <dgm:pt modelId="{1FD9DE54-D7BF-4982-B420-B37BE8EC5124}" type="pres">
      <dgm:prSet presAssocID="{3F7206FC-F18A-4B53-AFFB-62AB6B7130C7}" presName="invisiNode" presStyleLbl="node1" presStyleIdx="1" presStyleCnt="3"/>
      <dgm:spPr/>
    </dgm:pt>
    <dgm:pt modelId="{3E94F9EF-45E9-4905-A99F-EEDE30EE99FF}" type="pres">
      <dgm:prSet presAssocID="{3F7206FC-F18A-4B53-AFFB-62AB6B7130C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D38342E6-DE63-4E37-AD29-E63483D4DDEB}" type="pres">
      <dgm:prSet presAssocID="{3D1754B0-2EDD-47BC-93AA-4B053B4E5620}" presName="sibTrans" presStyleLbl="sibTrans2D1" presStyleIdx="0" presStyleCnt="0"/>
      <dgm:spPr/>
    </dgm:pt>
    <dgm:pt modelId="{C2318A0A-C94E-4854-9FF1-168D3C0386F7}" type="pres">
      <dgm:prSet presAssocID="{0C58AFB3-E125-4DDF-A184-58A1E062BB21}" presName="compNode" presStyleCnt="0"/>
      <dgm:spPr/>
    </dgm:pt>
    <dgm:pt modelId="{0D1FBD67-44F7-46E5-9BBC-560693A8652C}" type="pres">
      <dgm:prSet presAssocID="{0C58AFB3-E125-4DDF-A184-58A1E062BB21}" presName="bkgdShape" presStyleLbl="node1" presStyleIdx="2" presStyleCnt="3"/>
      <dgm:spPr/>
    </dgm:pt>
    <dgm:pt modelId="{2C345CA8-AF51-4C36-BE89-9B79B7E54A55}" type="pres">
      <dgm:prSet presAssocID="{0C58AFB3-E125-4DDF-A184-58A1E062BB21}" presName="nodeTx" presStyleLbl="node1" presStyleIdx="2" presStyleCnt="3">
        <dgm:presLayoutVars>
          <dgm:bulletEnabled val="1"/>
        </dgm:presLayoutVars>
      </dgm:prSet>
      <dgm:spPr/>
    </dgm:pt>
    <dgm:pt modelId="{0DB439CC-A0CA-4A22-A1D9-487C89A18957}" type="pres">
      <dgm:prSet presAssocID="{0C58AFB3-E125-4DDF-A184-58A1E062BB21}" presName="invisiNode" presStyleLbl="node1" presStyleIdx="2" presStyleCnt="3"/>
      <dgm:spPr/>
    </dgm:pt>
    <dgm:pt modelId="{FDBCD644-B4A9-42DD-B8BB-DDF471C375A4}" type="pres">
      <dgm:prSet presAssocID="{0C58AFB3-E125-4DDF-A184-58A1E062BB2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Lst>
  <dgm:cxnLst>
    <dgm:cxn modelId="{52B60802-DCDA-4BA4-8A66-C74480CF0365}" srcId="{6C69CE29-A203-4199-8E2D-F3EF010CFBFF}" destId="{3F7206FC-F18A-4B53-AFFB-62AB6B7130C7}" srcOrd="1" destOrd="0" parTransId="{078B3817-A042-4D33-84BE-D2DD435BE3F4}" sibTransId="{3D1754B0-2EDD-47BC-93AA-4B053B4E5620}"/>
    <dgm:cxn modelId="{120DC002-8358-47C9-8660-5E00D753609F}" srcId="{6C69CE29-A203-4199-8E2D-F3EF010CFBFF}" destId="{27C899E1-6379-45DF-A982-C8FEBFB30B05}" srcOrd="0" destOrd="0" parTransId="{F55B0E8E-25B6-4A1E-8599-883C3E8C698B}" sibTransId="{E9D30A5E-40F4-4C97-8681-DC231B7961F3}"/>
    <dgm:cxn modelId="{08A47303-7588-4B89-A5AD-288E1890CF7B}" type="presOf" srcId="{27C899E1-6379-45DF-A982-C8FEBFB30B05}" destId="{B4049772-E819-4684-BDD0-4344FFA6D977}" srcOrd="0" destOrd="0" presId="urn:microsoft.com/office/officeart/2005/8/layout/hList7"/>
    <dgm:cxn modelId="{488FD808-958A-485D-B2A7-E22AB6A51052}" type="presOf" srcId="{215A3322-FCB5-4CBB-9AE2-E258D0212EF7}" destId="{0D1FBD67-44F7-46E5-9BBC-560693A8652C}" srcOrd="0" destOrd="1" presId="urn:microsoft.com/office/officeart/2005/8/layout/hList7"/>
    <dgm:cxn modelId="{7F3BE811-F227-4F1F-BDB8-86AF4A072944}" type="presOf" srcId="{8C85669A-14ED-4286-8573-1262E29C7455}" destId="{1572A68D-8F82-46CE-BEA8-DFAB59464B97}" srcOrd="1" destOrd="3" presId="urn:microsoft.com/office/officeart/2005/8/layout/hList7"/>
    <dgm:cxn modelId="{A62DB422-D20B-4FD3-B496-B8E11D85EDAD}" srcId="{27C899E1-6379-45DF-A982-C8FEBFB30B05}" destId="{3E9FFC6B-4790-424D-9B0B-B1023ACDD66F}" srcOrd="2" destOrd="0" parTransId="{7F767E49-D7BB-4801-87B6-92E8F7CD668D}" sibTransId="{DFF5A9CC-7D71-4CAF-AD11-C1B13871A36F}"/>
    <dgm:cxn modelId="{10ED4326-EAB1-40CD-900C-1E41C2B5163F}" type="presOf" srcId="{6C69CE29-A203-4199-8E2D-F3EF010CFBFF}" destId="{F77CA363-0C2A-4B5F-B542-15AB7EE1C415}" srcOrd="0" destOrd="0" presId="urn:microsoft.com/office/officeart/2005/8/layout/hList7"/>
    <dgm:cxn modelId="{6EB74F2D-55CF-4463-AFBE-CBFC7330C560}" type="presOf" srcId="{41FDA06C-85B2-4212-8A75-5C1455194DCF}" destId="{1572A68D-8F82-46CE-BEA8-DFAB59464B97}" srcOrd="1" destOrd="2" presId="urn:microsoft.com/office/officeart/2005/8/layout/hList7"/>
    <dgm:cxn modelId="{30B7B72F-7744-4955-A950-D5A736EF8183}" type="presOf" srcId="{8C85669A-14ED-4286-8573-1262E29C7455}" destId="{F37DE286-3622-412B-8712-43300B95D872}" srcOrd="0" destOrd="3" presId="urn:microsoft.com/office/officeart/2005/8/layout/hList7"/>
    <dgm:cxn modelId="{41AD4235-A654-42F3-AF3C-58CEB265A0A9}" type="presOf" srcId="{3F1B173B-8452-4B00-B89E-65F0895E89B6}" destId="{F37DE286-3622-412B-8712-43300B95D872}" srcOrd="0" destOrd="1" presId="urn:microsoft.com/office/officeart/2005/8/layout/hList7"/>
    <dgm:cxn modelId="{36C31538-7416-4D74-BB48-D563C6EEFC9C}" srcId="{3F7206FC-F18A-4B53-AFFB-62AB6B7130C7}" destId="{8C85669A-14ED-4286-8573-1262E29C7455}" srcOrd="2" destOrd="0" parTransId="{4AA67A61-7957-4B29-92E6-2148DE71851B}" sibTransId="{D242CF55-A27A-488A-AAC7-26BE765CEE0A}"/>
    <dgm:cxn modelId="{0ADEDF38-887E-4F73-AA90-31327074AAEB}" type="presOf" srcId="{6A151D61-828E-4B68-BFE3-B8597866FA05}" destId="{2C345CA8-AF51-4C36-BE89-9B79B7E54A55}" srcOrd="1" destOrd="2" presId="urn:microsoft.com/office/officeart/2005/8/layout/hList7"/>
    <dgm:cxn modelId="{683F5E46-59EB-4589-A6BA-3E48FCD423C5}" type="presOf" srcId="{68130A64-C75F-4C1C-BAD9-8BFEEB345536}" destId="{0D1FBD67-44F7-46E5-9BBC-560693A8652C}" srcOrd="0" destOrd="3" presId="urn:microsoft.com/office/officeart/2005/8/layout/hList7"/>
    <dgm:cxn modelId="{5D649749-6A61-4B24-8BAA-5FDA97661425}" srcId="{0C58AFB3-E125-4DDF-A184-58A1E062BB21}" destId="{215A3322-FCB5-4CBB-9AE2-E258D0212EF7}" srcOrd="0" destOrd="0" parTransId="{AB0B80C7-888F-4743-A204-57BA22859F61}" sibTransId="{D087FD5B-C9A6-4DD9-A52D-59806BEEF84E}"/>
    <dgm:cxn modelId="{DB96204F-4454-448E-9F8B-6E12F59EFD4E}" type="presOf" srcId="{3D1754B0-2EDD-47BC-93AA-4B053B4E5620}" destId="{D38342E6-DE63-4E37-AD29-E63483D4DDEB}" srcOrd="0" destOrd="0" presId="urn:microsoft.com/office/officeart/2005/8/layout/hList7"/>
    <dgm:cxn modelId="{49F36B57-E061-4C0E-B838-45F46471EDC0}" type="presOf" srcId="{68130A64-C75F-4C1C-BAD9-8BFEEB345536}" destId="{2C345CA8-AF51-4C36-BE89-9B79B7E54A55}" srcOrd="1" destOrd="3" presId="urn:microsoft.com/office/officeart/2005/8/layout/hList7"/>
    <dgm:cxn modelId="{600A7961-2FBE-4574-8743-3CE118455DB3}" type="presOf" srcId="{41FDA06C-85B2-4212-8A75-5C1455194DCF}" destId="{F37DE286-3622-412B-8712-43300B95D872}" srcOrd="0" destOrd="2" presId="urn:microsoft.com/office/officeart/2005/8/layout/hList7"/>
    <dgm:cxn modelId="{0610A773-70D9-45A8-9625-F56BE4DF43DB}" srcId="{6C69CE29-A203-4199-8E2D-F3EF010CFBFF}" destId="{0C58AFB3-E125-4DDF-A184-58A1E062BB21}" srcOrd="2" destOrd="0" parTransId="{809EF7C9-B91D-4581-B8A4-2BBBBB7893BA}" sibTransId="{860172E5-AB36-4CFB-BD2B-795B12BEEEFC}"/>
    <dgm:cxn modelId="{CD28DB74-5DCE-40B4-AB9B-D5956CB1798E}" type="presOf" srcId="{3E9FFC6B-4790-424D-9B0B-B1023ACDD66F}" destId="{B4049772-E819-4684-BDD0-4344FFA6D977}" srcOrd="0" destOrd="3" presId="urn:microsoft.com/office/officeart/2005/8/layout/hList7"/>
    <dgm:cxn modelId="{4E8E1E76-9EB4-422C-A693-9FEA5AFBF1C7}" type="presOf" srcId="{84E662FA-3BAA-4B50-A0A6-5A02B68C3B9B}" destId="{B4049772-E819-4684-BDD0-4344FFA6D977}" srcOrd="0" destOrd="1" presId="urn:microsoft.com/office/officeart/2005/8/layout/hList7"/>
    <dgm:cxn modelId="{E8E71D7A-E8D2-47A4-B282-2C164BF0434A}" srcId="{0C58AFB3-E125-4DDF-A184-58A1E062BB21}" destId="{68130A64-C75F-4C1C-BAD9-8BFEEB345536}" srcOrd="2" destOrd="0" parTransId="{F76BDBBD-BFC8-4561-8ED6-BDDE107B10D9}" sibTransId="{164BDDF5-D858-4C2A-9D28-FC6992B4E755}"/>
    <dgm:cxn modelId="{9CA3417E-2035-492C-BF34-A21E9B7D5EEB}" srcId="{27C899E1-6379-45DF-A982-C8FEBFB30B05}" destId="{C7A37D82-251C-4042-946D-C593C49CB80B}" srcOrd="1" destOrd="0" parTransId="{72606E6B-BB93-40F9-899B-B42DAAE9D9F1}" sibTransId="{046D3EDE-27AD-4C1B-A25B-D514EF0D9A29}"/>
    <dgm:cxn modelId="{4A40868B-B026-4524-B270-8A71CE2D6860}" type="presOf" srcId="{C7A37D82-251C-4042-946D-C593C49CB80B}" destId="{B4049772-E819-4684-BDD0-4344FFA6D977}" srcOrd="0" destOrd="2" presId="urn:microsoft.com/office/officeart/2005/8/layout/hList7"/>
    <dgm:cxn modelId="{784BB48E-37D6-4839-8D28-2595BBBAB9DB}" srcId="{3F7206FC-F18A-4B53-AFFB-62AB6B7130C7}" destId="{41FDA06C-85B2-4212-8A75-5C1455194DCF}" srcOrd="1" destOrd="0" parTransId="{629F9D44-4E4B-4EEA-AD9C-8BAA3A09B34D}" sibTransId="{17FA7704-F006-494A-857F-5242ED817BC3}"/>
    <dgm:cxn modelId="{D0EE0F91-82E8-40AF-9AC9-93060F3C8848}" type="presOf" srcId="{3F7206FC-F18A-4B53-AFFB-62AB6B7130C7}" destId="{F37DE286-3622-412B-8712-43300B95D872}" srcOrd="0" destOrd="0" presId="urn:microsoft.com/office/officeart/2005/8/layout/hList7"/>
    <dgm:cxn modelId="{E5BF1B99-DC2D-49C6-80DA-B1B72B516D4C}" type="presOf" srcId="{215A3322-FCB5-4CBB-9AE2-E258D0212EF7}" destId="{2C345CA8-AF51-4C36-BE89-9B79B7E54A55}" srcOrd="1" destOrd="1" presId="urn:microsoft.com/office/officeart/2005/8/layout/hList7"/>
    <dgm:cxn modelId="{05E525A4-DD6E-45E5-A4A6-08C9DB986B8C}" type="presOf" srcId="{6A151D61-828E-4B68-BFE3-B8597866FA05}" destId="{0D1FBD67-44F7-46E5-9BBC-560693A8652C}" srcOrd="0" destOrd="2" presId="urn:microsoft.com/office/officeart/2005/8/layout/hList7"/>
    <dgm:cxn modelId="{AFE99BAE-5D32-46FC-9842-0B9F213ADD6D}" srcId="{3F7206FC-F18A-4B53-AFFB-62AB6B7130C7}" destId="{3F1B173B-8452-4B00-B89E-65F0895E89B6}" srcOrd="0" destOrd="0" parTransId="{FFE89B52-040A-4654-B1B0-BCEA3EE05691}" sibTransId="{6F88025B-AB2D-482A-9CD1-B4AF5A403EF9}"/>
    <dgm:cxn modelId="{32EE7FB2-1CD3-4C46-921F-4DEFC0D4392F}" srcId="{27C899E1-6379-45DF-A982-C8FEBFB30B05}" destId="{84E662FA-3BAA-4B50-A0A6-5A02B68C3B9B}" srcOrd="0" destOrd="0" parTransId="{21170773-013C-403B-BDA5-263780A92AC1}" sibTransId="{8AC1FBE6-D612-4D7D-906D-B66669081C65}"/>
    <dgm:cxn modelId="{0616A0BA-5090-470C-90E2-96497A248748}" type="presOf" srcId="{3E9FFC6B-4790-424D-9B0B-B1023ACDD66F}" destId="{F9924AE4-44D6-42C6-AC71-A69BAA5C09B0}" srcOrd="1" destOrd="3" presId="urn:microsoft.com/office/officeart/2005/8/layout/hList7"/>
    <dgm:cxn modelId="{48B440BC-917D-4822-AB92-1C647AE738F4}" type="presOf" srcId="{E9D30A5E-40F4-4C97-8681-DC231B7961F3}" destId="{09B0CCCE-7C60-40CA-B589-6F9CE721A28E}" srcOrd="0" destOrd="0" presId="urn:microsoft.com/office/officeart/2005/8/layout/hList7"/>
    <dgm:cxn modelId="{AA17BFBF-27AE-4B01-A8C8-58725E293C1B}" srcId="{0C58AFB3-E125-4DDF-A184-58A1E062BB21}" destId="{6A151D61-828E-4B68-BFE3-B8597866FA05}" srcOrd="1" destOrd="0" parTransId="{18DC6FC8-514E-44E5-8F8D-0D8770B68CD0}" sibTransId="{83F82003-2CF9-4172-A461-8159FF58938E}"/>
    <dgm:cxn modelId="{1CA390C1-29E7-46D4-A228-0F694AA03ADE}" type="presOf" srcId="{0C58AFB3-E125-4DDF-A184-58A1E062BB21}" destId="{2C345CA8-AF51-4C36-BE89-9B79B7E54A55}" srcOrd="1" destOrd="0" presId="urn:microsoft.com/office/officeart/2005/8/layout/hList7"/>
    <dgm:cxn modelId="{EA791BD2-6785-4A33-8229-490E12CCC8F5}" type="presOf" srcId="{27C899E1-6379-45DF-A982-C8FEBFB30B05}" destId="{F9924AE4-44D6-42C6-AC71-A69BAA5C09B0}" srcOrd="1" destOrd="0" presId="urn:microsoft.com/office/officeart/2005/8/layout/hList7"/>
    <dgm:cxn modelId="{24B3A3D6-4F27-4C88-AA92-B7743AAEC4CB}" type="presOf" srcId="{3F7206FC-F18A-4B53-AFFB-62AB6B7130C7}" destId="{1572A68D-8F82-46CE-BEA8-DFAB59464B97}" srcOrd="1" destOrd="0" presId="urn:microsoft.com/office/officeart/2005/8/layout/hList7"/>
    <dgm:cxn modelId="{051449DF-9B13-4919-9753-341C79098FDD}" type="presOf" srcId="{84E662FA-3BAA-4B50-A0A6-5A02B68C3B9B}" destId="{F9924AE4-44D6-42C6-AC71-A69BAA5C09B0}" srcOrd="1" destOrd="1" presId="urn:microsoft.com/office/officeart/2005/8/layout/hList7"/>
    <dgm:cxn modelId="{DB548EE5-2972-42EA-8B81-4F6380FE9AA0}" type="presOf" srcId="{0C58AFB3-E125-4DDF-A184-58A1E062BB21}" destId="{0D1FBD67-44F7-46E5-9BBC-560693A8652C}" srcOrd="0" destOrd="0" presId="urn:microsoft.com/office/officeart/2005/8/layout/hList7"/>
    <dgm:cxn modelId="{59D76DF8-1E7E-4DCD-A2B9-EEDB8453E2D7}" type="presOf" srcId="{3F1B173B-8452-4B00-B89E-65F0895E89B6}" destId="{1572A68D-8F82-46CE-BEA8-DFAB59464B97}" srcOrd="1" destOrd="1" presId="urn:microsoft.com/office/officeart/2005/8/layout/hList7"/>
    <dgm:cxn modelId="{B7BE10FA-F919-419D-A7DA-A81A76442566}" type="presOf" srcId="{C7A37D82-251C-4042-946D-C593C49CB80B}" destId="{F9924AE4-44D6-42C6-AC71-A69BAA5C09B0}" srcOrd="1" destOrd="2" presId="urn:microsoft.com/office/officeart/2005/8/layout/hList7"/>
    <dgm:cxn modelId="{80FFA57B-3C94-4730-A931-3654840060E8}" type="presParOf" srcId="{F77CA363-0C2A-4B5F-B542-15AB7EE1C415}" destId="{CB0E58B1-98CF-4F47-8170-50F0A88CD3E4}" srcOrd="0" destOrd="0" presId="urn:microsoft.com/office/officeart/2005/8/layout/hList7"/>
    <dgm:cxn modelId="{51BDCB07-7DEC-4708-9DE8-75260DE2DDA7}" type="presParOf" srcId="{F77CA363-0C2A-4B5F-B542-15AB7EE1C415}" destId="{39EBE96C-A660-446D-AFC5-08D6536419BF}" srcOrd="1" destOrd="0" presId="urn:microsoft.com/office/officeart/2005/8/layout/hList7"/>
    <dgm:cxn modelId="{081A94FE-6D5B-4BBF-8A62-422F54A306B7}" type="presParOf" srcId="{39EBE96C-A660-446D-AFC5-08D6536419BF}" destId="{96F0572A-5B47-4578-8E6C-D2F867007EE1}" srcOrd="0" destOrd="0" presId="urn:microsoft.com/office/officeart/2005/8/layout/hList7"/>
    <dgm:cxn modelId="{4AF6403E-7535-4233-9580-226B7957C85E}" type="presParOf" srcId="{96F0572A-5B47-4578-8E6C-D2F867007EE1}" destId="{B4049772-E819-4684-BDD0-4344FFA6D977}" srcOrd="0" destOrd="0" presId="urn:microsoft.com/office/officeart/2005/8/layout/hList7"/>
    <dgm:cxn modelId="{12860A81-9132-4375-88F6-ADF2FF97A709}" type="presParOf" srcId="{96F0572A-5B47-4578-8E6C-D2F867007EE1}" destId="{F9924AE4-44D6-42C6-AC71-A69BAA5C09B0}" srcOrd="1" destOrd="0" presId="urn:microsoft.com/office/officeart/2005/8/layout/hList7"/>
    <dgm:cxn modelId="{C8421BCA-8F02-4CE9-9503-4975DCAD4401}" type="presParOf" srcId="{96F0572A-5B47-4578-8E6C-D2F867007EE1}" destId="{28A616E4-274D-4469-BFA5-F872D1F5F91C}" srcOrd="2" destOrd="0" presId="urn:microsoft.com/office/officeart/2005/8/layout/hList7"/>
    <dgm:cxn modelId="{54B8350D-4A32-4610-9D96-108CC076E4AD}" type="presParOf" srcId="{96F0572A-5B47-4578-8E6C-D2F867007EE1}" destId="{6C991A4C-C48D-4E2B-B6AD-DCE2549285B5}" srcOrd="3" destOrd="0" presId="urn:microsoft.com/office/officeart/2005/8/layout/hList7"/>
    <dgm:cxn modelId="{9A632FB1-CF36-4DED-97DF-43434C0C9ECE}" type="presParOf" srcId="{39EBE96C-A660-446D-AFC5-08D6536419BF}" destId="{09B0CCCE-7C60-40CA-B589-6F9CE721A28E}" srcOrd="1" destOrd="0" presId="urn:microsoft.com/office/officeart/2005/8/layout/hList7"/>
    <dgm:cxn modelId="{805A4C42-34A4-4AF2-B370-164298A3A5B6}" type="presParOf" srcId="{39EBE96C-A660-446D-AFC5-08D6536419BF}" destId="{E6367DC0-AA37-4586-86A9-54F7C93667EC}" srcOrd="2" destOrd="0" presId="urn:microsoft.com/office/officeart/2005/8/layout/hList7"/>
    <dgm:cxn modelId="{48F31C7F-36B2-459B-9BB6-EBA046D2D983}" type="presParOf" srcId="{E6367DC0-AA37-4586-86A9-54F7C93667EC}" destId="{F37DE286-3622-412B-8712-43300B95D872}" srcOrd="0" destOrd="0" presId="urn:microsoft.com/office/officeart/2005/8/layout/hList7"/>
    <dgm:cxn modelId="{9FC2AF80-5827-4CD4-854C-4DB011147D33}" type="presParOf" srcId="{E6367DC0-AA37-4586-86A9-54F7C93667EC}" destId="{1572A68D-8F82-46CE-BEA8-DFAB59464B97}" srcOrd="1" destOrd="0" presId="urn:microsoft.com/office/officeart/2005/8/layout/hList7"/>
    <dgm:cxn modelId="{8438D117-8BD3-48A2-B3D7-2EC63807D795}" type="presParOf" srcId="{E6367DC0-AA37-4586-86A9-54F7C93667EC}" destId="{1FD9DE54-D7BF-4982-B420-B37BE8EC5124}" srcOrd="2" destOrd="0" presId="urn:microsoft.com/office/officeart/2005/8/layout/hList7"/>
    <dgm:cxn modelId="{677D2599-1567-4616-B29D-9C26B5864FFD}" type="presParOf" srcId="{E6367DC0-AA37-4586-86A9-54F7C93667EC}" destId="{3E94F9EF-45E9-4905-A99F-EEDE30EE99FF}" srcOrd="3" destOrd="0" presId="urn:microsoft.com/office/officeart/2005/8/layout/hList7"/>
    <dgm:cxn modelId="{7B63592B-EB03-4850-A84E-C738EABB5E5D}" type="presParOf" srcId="{39EBE96C-A660-446D-AFC5-08D6536419BF}" destId="{D38342E6-DE63-4E37-AD29-E63483D4DDEB}" srcOrd="3" destOrd="0" presId="urn:microsoft.com/office/officeart/2005/8/layout/hList7"/>
    <dgm:cxn modelId="{D2EDB12C-4BC1-4533-A666-107CDEE39A1D}" type="presParOf" srcId="{39EBE96C-A660-446D-AFC5-08D6536419BF}" destId="{C2318A0A-C94E-4854-9FF1-168D3C0386F7}" srcOrd="4" destOrd="0" presId="urn:microsoft.com/office/officeart/2005/8/layout/hList7"/>
    <dgm:cxn modelId="{B4FF0728-0460-4E2D-8A19-15BC2C53EB5F}" type="presParOf" srcId="{C2318A0A-C94E-4854-9FF1-168D3C0386F7}" destId="{0D1FBD67-44F7-46E5-9BBC-560693A8652C}" srcOrd="0" destOrd="0" presId="urn:microsoft.com/office/officeart/2005/8/layout/hList7"/>
    <dgm:cxn modelId="{11917F86-810E-48F3-BB88-37B09E118F76}" type="presParOf" srcId="{C2318A0A-C94E-4854-9FF1-168D3C0386F7}" destId="{2C345CA8-AF51-4C36-BE89-9B79B7E54A55}" srcOrd="1" destOrd="0" presId="urn:microsoft.com/office/officeart/2005/8/layout/hList7"/>
    <dgm:cxn modelId="{79044900-CB6B-4103-A3A5-4730693C9379}" type="presParOf" srcId="{C2318A0A-C94E-4854-9FF1-168D3C0386F7}" destId="{0DB439CC-A0CA-4A22-A1D9-487C89A18957}" srcOrd="2" destOrd="0" presId="urn:microsoft.com/office/officeart/2005/8/layout/hList7"/>
    <dgm:cxn modelId="{93CCAC0D-AD6E-403E-A78C-D03BAD3819D1}" type="presParOf" srcId="{C2318A0A-C94E-4854-9FF1-168D3C0386F7}" destId="{FDBCD644-B4A9-42DD-B8BB-DDF471C375A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69CE29-A203-4199-8E2D-F3EF010CFBFF}" type="doc">
      <dgm:prSet loTypeId="urn:microsoft.com/office/officeart/2005/8/layout/hList7" loCatId="process" qsTypeId="urn:microsoft.com/office/officeart/2005/8/quickstyle/simple1" qsCatId="simple" csTypeId="urn:microsoft.com/office/officeart/2005/8/colors/accent3_1" csCatId="accent3" phldr="1"/>
      <dgm:spPr/>
      <dgm:t>
        <a:bodyPr/>
        <a:lstStyle/>
        <a:p>
          <a:endParaRPr lang="en-US"/>
        </a:p>
      </dgm:t>
    </dgm:pt>
    <dgm:pt modelId="{27C899E1-6379-45DF-A982-C8FEBFB30B05}">
      <dgm:prSet phldrT="[Text]" custT="1"/>
      <dgm:spPr/>
      <dgm:t>
        <a:bodyPr/>
        <a:lstStyle/>
        <a:p>
          <a:pPr algn="l"/>
          <a:r>
            <a:rPr lang="en-US" sz="2800" u="none" dirty="0"/>
            <a:t>Initial Contact / Referral</a:t>
          </a:r>
        </a:p>
      </dgm:t>
    </dgm:pt>
    <dgm:pt modelId="{F55B0E8E-25B6-4A1E-8599-883C3E8C698B}" type="parTrans" cxnId="{120DC002-8358-47C9-8660-5E00D753609F}">
      <dgm:prSet/>
      <dgm:spPr/>
      <dgm:t>
        <a:bodyPr/>
        <a:lstStyle/>
        <a:p>
          <a:endParaRPr lang="en-US" sz="2400"/>
        </a:p>
      </dgm:t>
    </dgm:pt>
    <dgm:pt modelId="{E9D30A5E-40F4-4C97-8681-DC231B7961F3}" type="sibTrans" cxnId="{120DC002-8358-47C9-8660-5E00D753609F}">
      <dgm:prSet/>
      <dgm:spPr/>
      <dgm:t>
        <a:bodyPr/>
        <a:lstStyle/>
        <a:p>
          <a:endParaRPr lang="en-US" sz="2400"/>
        </a:p>
      </dgm:t>
    </dgm:pt>
    <dgm:pt modelId="{84E662FA-3BAA-4B50-A0A6-5A02B68C3B9B}">
      <dgm:prSet phldrT="[Text]" custT="1"/>
      <dgm:spPr/>
      <dgm:t>
        <a:bodyPr/>
        <a:lstStyle/>
        <a:p>
          <a:pPr algn="l"/>
          <a:r>
            <a:rPr lang="en-US" sz="2000" dirty="0"/>
            <a:t>District Attorney’s Office</a:t>
          </a:r>
        </a:p>
      </dgm:t>
    </dgm:pt>
    <dgm:pt modelId="{21170773-013C-403B-BDA5-263780A92AC1}" type="parTrans" cxnId="{32EE7FB2-1CD3-4C46-921F-4DEFC0D4392F}">
      <dgm:prSet/>
      <dgm:spPr/>
      <dgm:t>
        <a:bodyPr/>
        <a:lstStyle/>
        <a:p>
          <a:endParaRPr lang="en-US" sz="2400"/>
        </a:p>
      </dgm:t>
    </dgm:pt>
    <dgm:pt modelId="{8AC1FBE6-D612-4D7D-906D-B66669081C65}" type="sibTrans" cxnId="{32EE7FB2-1CD3-4C46-921F-4DEFC0D4392F}">
      <dgm:prSet/>
      <dgm:spPr/>
      <dgm:t>
        <a:bodyPr/>
        <a:lstStyle/>
        <a:p>
          <a:endParaRPr lang="en-US" sz="2400"/>
        </a:p>
      </dgm:t>
    </dgm:pt>
    <dgm:pt modelId="{C7A37D82-251C-4042-946D-C593C49CB80B}">
      <dgm:prSet phldrT="[Text]" custT="1"/>
      <dgm:spPr/>
      <dgm:t>
        <a:bodyPr/>
        <a:lstStyle/>
        <a:p>
          <a:pPr algn="l"/>
          <a:r>
            <a:rPr lang="en-US" sz="2000"/>
            <a:t>Law Enforcement Agencies </a:t>
          </a:r>
        </a:p>
      </dgm:t>
    </dgm:pt>
    <dgm:pt modelId="{72606E6B-BB93-40F9-899B-B42DAAE9D9F1}" type="parTrans" cxnId="{9CA3417E-2035-492C-BF34-A21E9B7D5EEB}">
      <dgm:prSet/>
      <dgm:spPr/>
      <dgm:t>
        <a:bodyPr/>
        <a:lstStyle/>
        <a:p>
          <a:endParaRPr lang="en-US" sz="2400"/>
        </a:p>
      </dgm:t>
    </dgm:pt>
    <dgm:pt modelId="{046D3EDE-27AD-4C1B-A25B-D514EF0D9A29}" type="sibTrans" cxnId="{9CA3417E-2035-492C-BF34-A21E9B7D5EEB}">
      <dgm:prSet/>
      <dgm:spPr/>
      <dgm:t>
        <a:bodyPr/>
        <a:lstStyle/>
        <a:p>
          <a:endParaRPr lang="en-US" sz="2400"/>
        </a:p>
      </dgm:t>
    </dgm:pt>
    <dgm:pt modelId="{3F7206FC-F18A-4B53-AFFB-62AB6B7130C7}">
      <dgm:prSet phldrT="[Text]" custT="1"/>
      <dgm:spPr/>
      <dgm:t>
        <a:bodyPr/>
        <a:lstStyle/>
        <a:p>
          <a:pPr algn="l"/>
          <a:r>
            <a:rPr lang="en-US" sz="2800" dirty="0"/>
            <a:t>Community-led Facilitation</a:t>
          </a:r>
        </a:p>
      </dgm:t>
    </dgm:pt>
    <dgm:pt modelId="{078B3817-A042-4D33-84BE-D2DD435BE3F4}" type="parTrans" cxnId="{52B60802-DCDA-4BA4-8A66-C74480CF0365}">
      <dgm:prSet/>
      <dgm:spPr/>
      <dgm:t>
        <a:bodyPr/>
        <a:lstStyle/>
        <a:p>
          <a:endParaRPr lang="en-US" sz="2400"/>
        </a:p>
      </dgm:t>
    </dgm:pt>
    <dgm:pt modelId="{3D1754B0-2EDD-47BC-93AA-4B053B4E5620}" type="sibTrans" cxnId="{52B60802-DCDA-4BA4-8A66-C74480CF0365}">
      <dgm:prSet/>
      <dgm:spPr/>
      <dgm:t>
        <a:bodyPr/>
        <a:lstStyle/>
        <a:p>
          <a:endParaRPr lang="en-US" sz="2400"/>
        </a:p>
      </dgm:t>
    </dgm:pt>
    <dgm:pt modelId="{3F1B173B-8452-4B00-B89E-65F0895E89B6}">
      <dgm:prSet phldrT="[Text]" custT="1"/>
      <dgm:spPr/>
      <dgm:t>
        <a:bodyPr/>
        <a:lstStyle/>
        <a:p>
          <a:pPr algn="l"/>
          <a:r>
            <a:rPr lang="en-US" sz="2000" dirty="0"/>
            <a:t>Preparation and relationship building with person harmed or their proxy</a:t>
          </a:r>
        </a:p>
      </dgm:t>
    </dgm:pt>
    <dgm:pt modelId="{FFE89B52-040A-4654-B1B0-BCEA3EE05691}" type="parTrans" cxnId="{AFE99BAE-5D32-46FC-9842-0B9F213ADD6D}">
      <dgm:prSet/>
      <dgm:spPr/>
      <dgm:t>
        <a:bodyPr/>
        <a:lstStyle/>
        <a:p>
          <a:endParaRPr lang="en-US" sz="2400"/>
        </a:p>
      </dgm:t>
    </dgm:pt>
    <dgm:pt modelId="{6F88025B-AB2D-482A-9CD1-B4AF5A403EF9}" type="sibTrans" cxnId="{AFE99BAE-5D32-46FC-9842-0B9F213ADD6D}">
      <dgm:prSet/>
      <dgm:spPr/>
      <dgm:t>
        <a:bodyPr/>
        <a:lstStyle/>
        <a:p>
          <a:endParaRPr lang="en-US" sz="2400"/>
        </a:p>
      </dgm:t>
    </dgm:pt>
    <dgm:pt modelId="{0C58AFB3-E125-4DDF-A184-58A1E062BB21}">
      <dgm:prSet phldrT="[Text]" custT="1"/>
      <dgm:spPr/>
      <dgm:t>
        <a:bodyPr/>
        <a:lstStyle/>
        <a:p>
          <a:pPr algn="l"/>
          <a:r>
            <a:rPr lang="en-US" sz="2800" dirty="0"/>
            <a:t>Successful Diversion</a:t>
          </a:r>
        </a:p>
      </dgm:t>
    </dgm:pt>
    <dgm:pt modelId="{809EF7C9-B91D-4581-B8A4-2BBBBB7893BA}" type="parTrans" cxnId="{0610A773-70D9-45A8-9625-F56BE4DF43DB}">
      <dgm:prSet/>
      <dgm:spPr/>
      <dgm:t>
        <a:bodyPr/>
        <a:lstStyle/>
        <a:p>
          <a:endParaRPr lang="en-US" sz="2400"/>
        </a:p>
      </dgm:t>
    </dgm:pt>
    <dgm:pt modelId="{860172E5-AB36-4CFB-BD2B-795B12BEEEFC}" type="sibTrans" cxnId="{0610A773-70D9-45A8-9625-F56BE4DF43DB}">
      <dgm:prSet/>
      <dgm:spPr/>
      <dgm:t>
        <a:bodyPr/>
        <a:lstStyle/>
        <a:p>
          <a:endParaRPr lang="en-US" sz="2400"/>
        </a:p>
      </dgm:t>
    </dgm:pt>
    <dgm:pt modelId="{3E9FFC6B-4790-424D-9B0B-B1023ACDD66F}">
      <dgm:prSet phldrT="[Text]" custT="1"/>
      <dgm:spPr/>
      <dgm:t>
        <a:bodyPr/>
        <a:lstStyle/>
        <a:p>
          <a:pPr algn="l"/>
          <a:r>
            <a:rPr lang="en-US" sz="2000" dirty="0"/>
            <a:t>Expansion into Schools / Child Welfare</a:t>
          </a:r>
        </a:p>
      </dgm:t>
    </dgm:pt>
    <dgm:pt modelId="{7F767E49-D7BB-4801-87B6-92E8F7CD668D}" type="parTrans" cxnId="{A62DB422-D20B-4FD3-B496-B8E11D85EDAD}">
      <dgm:prSet/>
      <dgm:spPr/>
      <dgm:t>
        <a:bodyPr/>
        <a:lstStyle/>
        <a:p>
          <a:endParaRPr lang="en-US" sz="2400"/>
        </a:p>
      </dgm:t>
    </dgm:pt>
    <dgm:pt modelId="{DFF5A9CC-7D71-4CAF-AD11-C1B13871A36F}" type="sibTrans" cxnId="{A62DB422-D20B-4FD3-B496-B8E11D85EDAD}">
      <dgm:prSet/>
      <dgm:spPr/>
      <dgm:t>
        <a:bodyPr/>
        <a:lstStyle/>
        <a:p>
          <a:endParaRPr lang="en-US" sz="2400"/>
        </a:p>
      </dgm:t>
    </dgm:pt>
    <dgm:pt modelId="{8C85669A-14ED-4286-8573-1262E29C7455}">
      <dgm:prSet phldrT="[Text]" custT="1"/>
      <dgm:spPr/>
      <dgm:t>
        <a:bodyPr/>
        <a:lstStyle/>
        <a:p>
          <a:pPr algn="l"/>
          <a:r>
            <a:rPr lang="en-US" sz="2000" dirty="0"/>
            <a:t>Respectful dialogue to develop agreements (letter of apology, action to address underlying causes, etc.)</a:t>
          </a:r>
        </a:p>
      </dgm:t>
    </dgm:pt>
    <dgm:pt modelId="{4AA67A61-7957-4B29-92E6-2148DE71851B}" type="parTrans" cxnId="{36C31538-7416-4D74-BB48-D563C6EEFC9C}">
      <dgm:prSet/>
      <dgm:spPr/>
      <dgm:t>
        <a:bodyPr/>
        <a:lstStyle/>
        <a:p>
          <a:endParaRPr lang="en-US" sz="2400"/>
        </a:p>
      </dgm:t>
    </dgm:pt>
    <dgm:pt modelId="{D242CF55-A27A-488A-AAC7-26BE765CEE0A}" type="sibTrans" cxnId="{36C31538-7416-4D74-BB48-D563C6EEFC9C}">
      <dgm:prSet/>
      <dgm:spPr/>
      <dgm:t>
        <a:bodyPr/>
        <a:lstStyle/>
        <a:p>
          <a:endParaRPr lang="en-US" sz="2400"/>
        </a:p>
      </dgm:t>
    </dgm:pt>
    <dgm:pt modelId="{68130A64-C75F-4C1C-BAD9-8BFEEB345536}">
      <dgm:prSet phldrT="[Text]" custT="1"/>
      <dgm:spPr/>
      <dgm:t>
        <a:bodyPr/>
        <a:lstStyle/>
        <a:p>
          <a:pPr algn="l"/>
          <a:r>
            <a:rPr lang="en-US" sz="2000" dirty="0"/>
            <a:t>Access to ongoing community support </a:t>
          </a:r>
        </a:p>
      </dgm:t>
    </dgm:pt>
    <dgm:pt modelId="{F76BDBBD-BFC8-4561-8ED6-BDDE107B10D9}" type="parTrans" cxnId="{E8E71D7A-E8D2-47A4-B282-2C164BF0434A}">
      <dgm:prSet/>
      <dgm:spPr/>
      <dgm:t>
        <a:bodyPr/>
        <a:lstStyle/>
        <a:p>
          <a:endParaRPr lang="en-US" sz="2400"/>
        </a:p>
      </dgm:t>
    </dgm:pt>
    <dgm:pt modelId="{164BDDF5-D858-4C2A-9D28-FC6992B4E755}" type="sibTrans" cxnId="{E8E71D7A-E8D2-47A4-B282-2C164BF0434A}">
      <dgm:prSet/>
      <dgm:spPr/>
      <dgm:t>
        <a:bodyPr/>
        <a:lstStyle/>
        <a:p>
          <a:endParaRPr lang="en-US" sz="2400"/>
        </a:p>
      </dgm:t>
    </dgm:pt>
    <dgm:pt modelId="{FFDE412E-3B67-4442-A854-068B23949303}">
      <dgm:prSet phldrT="[Text]" custT="1"/>
      <dgm:spPr/>
      <dgm:t>
        <a:bodyPr/>
        <a:lstStyle/>
        <a:p>
          <a:pPr algn="l"/>
          <a:r>
            <a:rPr lang="en-US" sz="2000" dirty="0"/>
            <a:t>Record dismissed or sealed</a:t>
          </a:r>
        </a:p>
      </dgm:t>
    </dgm:pt>
    <dgm:pt modelId="{DB83E1EB-DD4F-4611-B091-D357DD9C8FF1}" type="parTrans" cxnId="{C2FD6A12-9CC6-48E3-AB7D-254B88124543}">
      <dgm:prSet/>
      <dgm:spPr/>
      <dgm:t>
        <a:bodyPr/>
        <a:lstStyle/>
        <a:p>
          <a:endParaRPr lang="en-US"/>
        </a:p>
      </dgm:t>
    </dgm:pt>
    <dgm:pt modelId="{5FA23BE2-4B08-4C0B-927D-2D90C0476EBF}" type="sibTrans" cxnId="{C2FD6A12-9CC6-48E3-AB7D-254B88124543}">
      <dgm:prSet/>
      <dgm:spPr/>
      <dgm:t>
        <a:bodyPr/>
        <a:lstStyle/>
        <a:p>
          <a:endParaRPr lang="en-US"/>
        </a:p>
      </dgm:t>
    </dgm:pt>
    <dgm:pt modelId="{9DD13869-A9FE-4EAF-B1F6-1AEFE0E15E57}">
      <dgm:prSet phldrT="[Text]" custT="1"/>
      <dgm:spPr/>
      <dgm:t>
        <a:bodyPr/>
        <a:lstStyle/>
        <a:p>
          <a:pPr algn="l"/>
          <a:r>
            <a:rPr lang="en-US" sz="2000" dirty="0"/>
            <a:t>Protections against use of statements to restrict leniency in future proceedings</a:t>
          </a:r>
        </a:p>
      </dgm:t>
    </dgm:pt>
    <dgm:pt modelId="{0F38C9A8-8EB3-4CE8-86BA-8D9C40A1A034}" type="sibTrans" cxnId="{500F1647-97EA-4B43-ACFA-B434BD72DFF8}">
      <dgm:prSet/>
      <dgm:spPr/>
      <dgm:t>
        <a:bodyPr/>
        <a:lstStyle/>
        <a:p>
          <a:endParaRPr lang="en-US"/>
        </a:p>
      </dgm:t>
    </dgm:pt>
    <dgm:pt modelId="{D2344CAD-5FEE-4A6E-A413-1B005116DEC0}" type="parTrans" cxnId="{500F1647-97EA-4B43-ACFA-B434BD72DFF8}">
      <dgm:prSet/>
      <dgm:spPr/>
      <dgm:t>
        <a:bodyPr/>
        <a:lstStyle/>
        <a:p>
          <a:endParaRPr lang="en-US"/>
        </a:p>
      </dgm:t>
    </dgm:pt>
    <dgm:pt modelId="{F77CA363-0C2A-4B5F-B542-15AB7EE1C415}" type="pres">
      <dgm:prSet presAssocID="{6C69CE29-A203-4199-8E2D-F3EF010CFBFF}" presName="Name0" presStyleCnt="0">
        <dgm:presLayoutVars>
          <dgm:dir/>
          <dgm:resizeHandles val="exact"/>
        </dgm:presLayoutVars>
      </dgm:prSet>
      <dgm:spPr/>
    </dgm:pt>
    <dgm:pt modelId="{CB0E58B1-98CF-4F47-8170-50F0A88CD3E4}" type="pres">
      <dgm:prSet presAssocID="{6C69CE29-A203-4199-8E2D-F3EF010CFBFF}" presName="fgShape" presStyleLbl="fgShp" presStyleIdx="0" presStyleCnt="1" custScaleX="81942" custScaleY="177017" custLinFactNeighborY="8949"/>
      <dgm:spPr/>
    </dgm:pt>
    <dgm:pt modelId="{39EBE96C-A660-446D-AFC5-08D6536419BF}" type="pres">
      <dgm:prSet presAssocID="{6C69CE29-A203-4199-8E2D-F3EF010CFBFF}" presName="linComp" presStyleCnt="0"/>
      <dgm:spPr/>
    </dgm:pt>
    <dgm:pt modelId="{96F0572A-5B47-4578-8E6C-D2F867007EE1}" type="pres">
      <dgm:prSet presAssocID="{27C899E1-6379-45DF-A982-C8FEBFB30B05}" presName="compNode" presStyleCnt="0"/>
      <dgm:spPr/>
    </dgm:pt>
    <dgm:pt modelId="{B4049772-E819-4684-BDD0-4344FFA6D977}" type="pres">
      <dgm:prSet presAssocID="{27C899E1-6379-45DF-A982-C8FEBFB30B05}" presName="bkgdShape" presStyleLbl="node1" presStyleIdx="0" presStyleCnt="3" custLinFactNeighborX="1277" custLinFactNeighborY="-266"/>
      <dgm:spPr/>
    </dgm:pt>
    <dgm:pt modelId="{F9924AE4-44D6-42C6-AC71-A69BAA5C09B0}" type="pres">
      <dgm:prSet presAssocID="{27C899E1-6379-45DF-A982-C8FEBFB30B05}" presName="nodeTx" presStyleLbl="node1" presStyleIdx="0" presStyleCnt="3">
        <dgm:presLayoutVars>
          <dgm:bulletEnabled val="1"/>
        </dgm:presLayoutVars>
      </dgm:prSet>
      <dgm:spPr/>
    </dgm:pt>
    <dgm:pt modelId="{28A616E4-274D-4469-BFA5-F872D1F5F91C}" type="pres">
      <dgm:prSet presAssocID="{27C899E1-6379-45DF-A982-C8FEBFB30B05}" presName="invisiNode" presStyleLbl="node1" presStyleIdx="0" presStyleCnt="3"/>
      <dgm:spPr/>
    </dgm:pt>
    <dgm:pt modelId="{6C991A4C-C48D-4E2B-B6AD-DCE2549285B5}" type="pres">
      <dgm:prSet presAssocID="{27C899E1-6379-45DF-A982-C8FEBFB30B05}" presName="imagNode" presStyleLbl="fgImgPlace1" presStyleIdx="0" presStyleCnt="3" custLinFactNeighborX="0"/>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210" t="-6766" r="-3516" b="41"/>
          </a:stretch>
        </a:blipFill>
      </dgm:spPr>
    </dgm:pt>
    <dgm:pt modelId="{09B0CCCE-7C60-40CA-B589-6F9CE721A28E}" type="pres">
      <dgm:prSet presAssocID="{E9D30A5E-40F4-4C97-8681-DC231B7961F3}" presName="sibTrans" presStyleLbl="sibTrans2D1" presStyleIdx="0" presStyleCnt="0"/>
      <dgm:spPr/>
    </dgm:pt>
    <dgm:pt modelId="{E6367DC0-AA37-4586-86A9-54F7C93667EC}" type="pres">
      <dgm:prSet presAssocID="{3F7206FC-F18A-4B53-AFFB-62AB6B7130C7}" presName="compNode" presStyleCnt="0"/>
      <dgm:spPr/>
    </dgm:pt>
    <dgm:pt modelId="{F37DE286-3622-412B-8712-43300B95D872}" type="pres">
      <dgm:prSet presAssocID="{3F7206FC-F18A-4B53-AFFB-62AB6B7130C7}" presName="bkgdShape" presStyleLbl="node1" presStyleIdx="1" presStyleCnt="3"/>
      <dgm:spPr/>
    </dgm:pt>
    <dgm:pt modelId="{1572A68D-8F82-46CE-BEA8-DFAB59464B97}" type="pres">
      <dgm:prSet presAssocID="{3F7206FC-F18A-4B53-AFFB-62AB6B7130C7}" presName="nodeTx" presStyleLbl="node1" presStyleIdx="1" presStyleCnt="3">
        <dgm:presLayoutVars>
          <dgm:bulletEnabled val="1"/>
        </dgm:presLayoutVars>
      </dgm:prSet>
      <dgm:spPr/>
    </dgm:pt>
    <dgm:pt modelId="{1FD9DE54-D7BF-4982-B420-B37BE8EC5124}" type="pres">
      <dgm:prSet presAssocID="{3F7206FC-F18A-4B53-AFFB-62AB6B7130C7}" presName="invisiNode" presStyleLbl="node1" presStyleIdx="1" presStyleCnt="3"/>
      <dgm:spPr/>
    </dgm:pt>
    <dgm:pt modelId="{3E94F9EF-45E9-4905-A99F-EEDE30EE99FF}" type="pres">
      <dgm:prSet presAssocID="{3F7206FC-F18A-4B53-AFFB-62AB6B7130C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pt>
    <dgm:pt modelId="{D38342E6-DE63-4E37-AD29-E63483D4DDEB}" type="pres">
      <dgm:prSet presAssocID="{3D1754B0-2EDD-47BC-93AA-4B053B4E5620}" presName="sibTrans" presStyleLbl="sibTrans2D1" presStyleIdx="0" presStyleCnt="0"/>
      <dgm:spPr/>
    </dgm:pt>
    <dgm:pt modelId="{C2318A0A-C94E-4854-9FF1-168D3C0386F7}" type="pres">
      <dgm:prSet presAssocID="{0C58AFB3-E125-4DDF-A184-58A1E062BB21}" presName="compNode" presStyleCnt="0"/>
      <dgm:spPr/>
    </dgm:pt>
    <dgm:pt modelId="{0D1FBD67-44F7-46E5-9BBC-560693A8652C}" type="pres">
      <dgm:prSet presAssocID="{0C58AFB3-E125-4DDF-A184-58A1E062BB21}" presName="bkgdShape" presStyleLbl="node1" presStyleIdx="2" presStyleCnt="3"/>
      <dgm:spPr/>
    </dgm:pt>
    <dgm:pt modelId="{2C345CA8-AF51-4C36-BE89-9B79B7E54A55}" type="pres">
      <dgm:prSet presAssocID="{0C58AFB3-E125-4DDF-A184-58A1E062BB21}" presName="nodeTx" presStyleLbl="node1" presStyleIdx="2" presStyleCnt="3">
        <dgm:presLayoutVars>
          <dgm:bulletEnabled val="1"/>
        </dgm:presLayoutVars>
      </dgm:prSet>
      <dgm:spPr/>
    </dgm:pt>
    <dgm:pt modelId="{0DB439CC-A0CA-4A22-A1D9-487C89A18957}" type="pres">
      <dgm:prSet presAssocID="{0C58AFB3-E125-4DDF-A184-58A1E062BB21}" presName="invisiNode" presStyleLbl="node1" presStyleIdx="2" presStyleCnt="3"/>
      <dgm:spPr/>
    </dgm:pt>
    <dgm:pt modelId="{FDBCD644-B4A9-42DD-B8BB-DDF471C375A4}" type="pres">
      <dgm:prSet presAssocID="{0C58AFB3-E125-4DDF-A184-58A1E062BB2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Lst>
  <dgm:cxnLst>
    <dgm:cxn modelId="{52B60802-DCDA-4BA4-8A66-C74480CF0365}" srcId="{6C69CE29-A203-4199-8E2D-F3EF010CFBFF}" destId="{3F7206FC-F18A-4B53-AFFB-62AB6B7130C7}" srcOrd="1" destOrd="0" parTransId="{078B3817-A042-4D33-84BE-D2DD435BE3F4}" sibTransId="{3D1754B0-2EDD-47BC-93AA-4B053B4E5620}"/>
    <dgm:cxn modelId="{120DC002-8358-47C9-8660-5E00D753609F}" srcId="{6C69CE29-A203-4199-8E2D-F3EF010CFBFF}" destId="{27C899E1-6379-45DF-A982-C8FEBFB30B05}" srcOrd="0" destOrd="0" parTransId="{F55B0E8E-25B6-4A1E-8599-883C3E8C698B}" sibTransId="{E9D30A5E-40F4-4C97-8681-DC231B7961F3}"/>
    <dgm:cxn modelId="{08A47303-7588-4B89-A5AD-288E1890CF7B}" type="presOf" srcId="{27C899E1-6379-45DF-A982-C8FEBFB30B05}" destId="{B4049772-E819-4684-BDD0-4344FFA6D977}" srcOrd="0" destOrd="0" presId="urn:microsoft.com/office/officeart/2005/8/layout/hList7"/>
    <dgm:cxn modelId="{7F3BE811-F227-4F1F-BDB8-86AF4A072944}" type="presOf" srcId="{8C85669A-14ED-4286-8573-1262E29C7455}" destId="{1572A68D-8F82-46CE-BEA8-DFAB59464B97}" srcOrd="1" destOrd="2" presId="urn:microsoft.com/office/officeart/2005/8/layout/hList7"/>
    <dgm:cxn modelId="{C2FD6A12-9CC6-48E3-AB7D-254B88124543}" srcId="{0C58AFB3-E125-4DDF-A184-58A1E062BB21}" destId="{FFDE412E-3B67-4442-A854-068B23949303}" srcOrd="1" destOrd="0" parTransId="{DB83E1EB-DD4F-4611-B091-D357DD9C8FF1}" sibTransId="{5FA23BE2-4B08-4C0B-927D-2D90C0476EBF}"/>
    <dgm:cxn modelId="{A62DB422-D20B-4FD3-B496-B8E11D85EDAD}" srcId="{27C899E1-6379-45DF-A982-C8FEBFB30B05}" destId="{3E9FFC6B-4790-424D-9B0B-B1023ACDD66F}" srcOrd="2" destOrd="0" parTransId="{7F767E49-D7BB-4801-87B6-92E8F7CD668D}" sibTransId="{DFF5A9CC-7D71-4CAF-AD11-C1B13871A36F}"/>
    <dgm:cxn modelId="{10ED4326-EAB1-40CD-900C-1E41C2B5163F}" type="presOf" srcId="{6C69CE29-A203-4199-8E2D-F3EF010CFBFF}" destId="{F77CA363-0C2A-4B5F-B542-15AB7EE1C415}" srcOrd="0" destOrd="0" presId="urn:microsoft.com/office/officeart/2005/8/layout/hList7"/>
    <dgm:cxn modelId="{30B7B72F-7744-4955-A950-D5A736EF8183}" type="presOf" srcId="{8C85669A-14ED-4286-8573-1262E29C7455}" destId="{F37DE286-3622-412B-8712-43300B95D872}" srcOrd="0" destOrd="2" presId="urn:microsoft.com/office/officeart/2005/8/layout/hList7"/>
    <dgm:cxn modelId="{41AD4235-A654-42F3-AF3C-58CEB265A0A9}" type="presOf" srcId="{3F1B173B-8452-4B00-B89E-65F0895E89B6}" destId="{F37DE286-3622-412B-8712-43300B95D872}" srcOrd="0" destOrd="1" presId="urn:microsoft.com/office/officeart/2005/8/layout/hList7"/>
    <dgm:cxn modelId="{36C31538-7416-4D74-BB48-D563C6EEFC9C}" srcId="{3F7206FC-F18A-4B53-AFFB-62AB6B7130C7}" destId="{8C85669A-14ED-4286-8573-1262E29C7455}" srcOrd="1" destOrd="0" parTransId="{4AA67A61-7957-4B29-92E6-2148DE71851B}" sibTransId="{D242CF55-A27A-488A-AAC7-26BE765CEE0A}"/>
    <dgm:cxn modelId="{8C29773D-5384-495F-9095-9A27312C573A}" type="presOf" srcId="{9DD13869-A9FE-4EAF-B1F6-1AEFE0E15E57}" destId="{2C345CA8-AF51-4C36-BE89-9B79B7E54A55}" srcOrd="1" destOrd="1" presId="urn:microsoft.com/office/officeart/2005/8/layout/hList7"/>
    <dgm:cxn modelId="{683F5E46-59EB-4589-A6BA-3E48FCD423C5}" type="presOf" srcId="{68130A64-C75F-4C1C-BAD9-8BFEEB345536}" destId="{0D1FBD67-44F7-46E5-9BBC-560693A8652C}" srcOrd="0" destOrd="3" presId="urn:microsoft.com/office/officeart/2005/8/layout/hList7"/>
    <dgm:cxn modelId="{500F1647-97EA-4B43-ACFA-B434BD72DFF8}" srcId="{0C58AFB3-E125-4DDF-A184-58A1E062BB21}" destId="{9DD13869-A9FE-4EAF-B1F6-1AEFE0E15E57}" srcOrd="0" destOrd="0" parTransId="{D2344CAD-5FEE-4A6E-A413-1B005116DEC0}" sibTransId="{0F38C9A8-8EB3-4CE8-86BA-8D9C40A1A034}"/>
    <dgm:cxn modelId="{DB96204F-4454-448E-9F8B-6E12F59EFD4E}" type="presOf" srcId="{3D1754B0-2EDD-47BC-93AA-4B053B4E5620}" destId="{D38342E6-DE63-4E37-AD29-E63483D4DDEB}" srcOrd="0" destOrd="0" presId="urn:microsoft.com/office/officeart/2005/8/layout/hList7"/>
    <dgm:cxn modelId="{49F36B57-E061-4C0E-B838-45F46471EDC0}" type="presOf" srcId="{68130A64-C75F-4C1C-BAD9-8BFEEB345536}" destId="{2C345CA8-AF51-4C36-BE89-9B79B7E54A55}" srcOrd="1" destOrd="3" presId="urn:microsoft.com/office/officeart/2005/8/layout/hList7"/>
    <dgm:cxn modelId="{0610A773-70D9-45A8-9625-F56BE4DF43DB}" srcId="{6C69CE29-A203-4199-8E2D-F3EF010CFBFF}" destId="{0C58AFB3-E125-4DDF-A184-58A1E062BB21}" srcOrd="2" destOrd="0" parTransId="{809EF7C9-B91D-4581-B8A4-2BBBBB7893BA}" sibTransId="{860172E5-AB36-4CFB-BD2B-795B12BEEEFC}"/>
    <dgm:cxn modelId="{CD28DB74-5DCE-40B4-AB9B-D5956CB1798E}" type="presOf" srcId="{3E9FFC6B-4790-424D-9B0B-B1023ACDD66F}" destId="{B4049772-E819-4684-BDD0-4344FFA6D977}" srcOrd="0" destOrd="3" presId="urn:microsoft.com/office/officeart/2005/8/layout/hList7"/>
    <dgm:cxn modelId="{4E8E1E76-9EB4-422C-A693-9FEA5AFBF1C7}" type="presOf" srcId="{84E662FA-3BAA-4B50-A0A6-5A02B68C3B9B}" destId="{B4049772-E819-4684-BDD0-4344FFA6D977}" srcOrd="0" destOrd="1" presId="urn:microsoft.com/office/officeart/2005/8/layout/hList7"/>
    <dgm:cxn modelId="{E8E71D7A-E8D2-47A4-B282-2C164BF0434A}" srcId="{0C58AFB3-E125-4DDF-A184-58A1E062BB21}" destId="{68130A64-C75F-4C1C-BAD9-8BFEEB345536}" srcOrd="2" destOrd="0" parTransId="{F76BDBBD-BFC8-4561-8ED6-BDDE107B10D9}" sibTransId="{164BDDF5-D858-4C2A-9D28-FC6992B4E755}"/>
    <dgm:cxn modelId="{9CA3417E-2035-492C-BF34-A21E9B7D5EEB}" srcId="{27C899E1-6379-45DF-A982-C8FEBFB30B05}" destId="{C7A37D82-251C-4042-946D-C593C49CB80B}" srcOrd="1" destOrd="0" parTransId="{72606E6B-BB93-40F9-899B-B42DAAE9D9F1}" sibTransId="{046D3EDE-27AD-4C1B-A25B-D514EF0D9A29}"/>
    <dgm:cxn modelId="{FFB5B18A-FD29-4AC8-A435-EF89D51BE1EA}" type="presOf" srcId="{9DD13869-A9FE-4EAF-B1F6-1AEFE0E15E57}" destId="{0D1FBD67-44F7-46E5-9BBC-560693A8652C}" srcOrd="0" destOrd="1" presId="urn:microsoft.com/office/officeart/2005/8/layout/hList7"/>
    <dgm:cxn modelId="{4A40868B-B026-4524-B270-8A71CE2D6860}" type="presOf" srcId="{C7A37D82-251C-4042-946D-C593C49CB80B}" destId="{B4049772-E819-4684-BDD0-4344FFA6D977}" srcOrd="0" destOrd="2" presId="urn:microsoft.com/office/officeart/2005/8/layout/hList7"/>
    <dgm:cxn modelId="{D0EE0F91-82E8-40AF-9AC9-93060F3C8848}" type="presOf" srcId="{3F7206FC-F18A-4B53-AFFB-62AB6B7130C7}" destId="{F37DE286-3622-412B-8712-43300B95D872}" srcOrd="0" destOrd="0" presId="urn:microsoft.com/office/officeart/2005/8/layout/hList7"/>
    <dgm:cxn modelId="{AFE99BAE-5D32-46FC-9842-0B9F213ADD6D}" srcId="{3F7206FC-F18A-4B53-AFFB-62AB6B7130C7}" destId="{3F1B173B-8452-4B00-B89E-65F0895E89B6}" srcOrd="0" destOrd="0" parTransId="{FFE89B52-040A-4654-B1B0-BCEA3EE05691}" sibTransId="{6F88025B-AB2D-482A-9CD1-B4AF5A403EF9}"/>
    <dgm:cxn modelId="{32EE7FB2-1CD3-4C46-921F-4DEFC0D4392F}" srcId="{27C899E1-6379-45DF-A982-C8FEBFB30B05}" destId="{84E662FA-3BAA-4B50-A0A6-5A02B68C3B9B}" srcOrd="0" destOrd="0" parTransId="{21170773-013C-403B-BDA5-263780A92AC1}" sibTransId="{8AC1FBE6-D612-4D7D-906D-B66669081C65}"/>
    <dgm:cxn modelId="{0616A0BA-5090-470C-90E2-96497A248748}" type="presOf" srcId="{3E9FFC6B-4790-424D-9B0B-B1023ACDD66F}" destId="{F9924AE4-44D6-42C6-AC71-A69BAA5C09B0}" srcOrd="1" destOrd="3" presId="urn:microsoft.com/office/officeart/2005/8/layout/hList7"/>
    <dgm:cxn modelId="{48B440BC-917D-4822-AB92-1C647AE738F4}" type="presOf" srcId="{E9D30A5E-40F4-4C97-8681-DC231B7961F3}" destId="{09B0CCCE-7C60-40CA-B589-6F9CE721A28E}" srcOrd="0" destOrd="0" presId="urn:microsoft.com/office/officeart/2005/8/layout/hList7"/>
    <dgm:cxn modelId="{1CA390C1-29E7-46D4-A228-0F694AA03ADE}" type="presOf" srcId="{0C58AFB3-E125-4DDF-A184-58A1E062BB21}" destId="{2C345CA8-AF51-4C36-BE89-9B79B7E54A55}" srcOrd="1" destOrd="0" presId="urn:microsoft.com/office/officeart/2005/8/layout/hList7"/>
    <dgm:cxn modelId="{D6B457C3-98B1-4248-86D4-432A93AE4DB7}" type="presOf" srcId="{FFDE412E-3B67-4442-A854-068B23949303}" destId="{0D1FBD67-44F7-46E5-9BBC-560693A8652C}" srcOrd="0" destOrd="2" presId="urn:microsoft.com/office/officeart/2005/8/layout/hList7"/>
    <dgm:cxn modelId="{F692E2CE-F9FB-4C94-8DAB-0B096DAC0EFD}" type="presOf" srcId="{FFDE412E-3B67-4442-A854-068B23949303}" destId="{2C345CA8-AF51-4C36-BE89-9B79B7E54A55}" srcOrd="1" destOrd="2" presId="urn:microsoft.com/office/officeart/2005/8/layout/hList7"/>
    <dgm:cxn modelId="{EA791BD2-6785-4A33-8229-490E12CCC8F5}" type="presOf" srcId="{27C899E1-6379-45DF-A982-C8FEBFB30B05}" destId="{F9924AE4-44D6-42C6-AC71-A69BAA5C09B0}" srcOrd="1" destOrd="0" presId="urn:microsoft.com/office/officeart/2005/8/layout/hList7"/>
    <dgm:cxn modelId="{24B3A3D6-4F27-4C88-AA92-B7743AAEC4CB}" type="presOf" srcId="{3F7206FC-F18A-4B53-AFFB-62AB6B7130C7}" destId="{1572A68D-8F82-46CE-BEA8-DFAB59464B97}" srcOrd="1" destOrd="0" presId="urn:microsoft.com/office/officeart/2005/8/layout/hList7"/>
    <dgm:cxn modelId="{051449DF-9B13-4919-9753-341C79098FDD}" type="presOf" srcId="{84E662FA-3BAA-4B50-A0A6-5A02B68C3B9B}" destId="{F9924AE4-44D6-42C6-AC71-A69BAA5C09B0}" srcOrd="1" destOrd="1" presId="urn:microsoft.com/office/officeart/2005/8/layout/hList7"/>
    <dgm:cxn modelId="{DB548EE5-2972-42EA-8B81-4F6380FE9AA0}" type="presOf" srcId="{0C58AFB3-E125-4DDF-A184-58A1E062BB21}" destId="{0D1FBD67-44F7-46E5-9BBC-560693A8652C}" srcOrd="0" destOrd="0" presId="urn:microsoft.com/office/officeart/2005/8/layout/hList7"/>
    <dgm:cxn modelId="{59D76DF8-1E7E-4DCD-A2B9-EEDB8453E2D7}" type="presOf" srcId="{3F1B173B-8452-4B00-B89E-65F0895E89B6}" destId="{1572A68D-8F82-46CE-BEA8-DFAB59464B97}" srcOrd="1" destOrd="1" presId="urn:microsoft.com/office/officeart/2005/8/layout/hList7"/>
    <dgm:cxn modelId="{B7BE10FA-F919-419D-A7DA-A81A76442566}" type="presOf" srcId="{C7A37D82-251C-4042-946D-C593C49CB80B}" destId="{F9924AE4-44D6-42C6-AC71-A69BAA5C09B0}" srcOrd="1" destOrd="2" presId="urn:microsoft.com/office/officeart/2005/8/layout/hList7"/>
    <dgm:cxn modelId="{80FFA57B-3C94-4730-A931-3654840060E8}" type="presParOf" srcId="{F77CA363-0C2A-4B5F-B542-15AB7EE1C415}" destId="{CB0E58B1-98CF-4F47-8170-50F0A88CD3E4}" srcOrd="0" destOrd="0" presId="urn:microsoft.com/office/officeart/2005/8/layout/hList7"/>
    <dgm:cxn modelId="{51BDCB07-7DEC-4708-9DE8-75260DE2DDA7}" type="presParOf" srcId="{F77CA363-0C2A-4B5F-B542-15AB7EE1C415}" destId="{39EBE96C-A660-446D-AFC5-08D6536419BF}" srcOrd="1" destOrd="0" presId="urn:microsoft.com/office/officeart/2005/8/layout/hList7"/>
    <dgm:cxn modelId="{081A94FE-6D5B-4BBF-8A62-422F54A306B7}" type="presParOf" srcId="{39EBE96C-A660-446D-AFC5-08D6536419BF}" destId="{96F0572A-5B47-4578-8E6C-D2F867007EE1}" srcOrd="0" destOrd="0" presId="urn:microsoft.com/office/officeart/2005/8/layout/hList7"/>
    <dgm:cxn modelId="{4AF6403E-7535-4233-9580-226B7957C85E}" type="presParOf" srcId="{96F0572A-5B47-4578-8E6C-D2F867007EE1}" destId="{B4049772-E819-4684-BDD0-4344FFA6D977}" srcOrd="0" destOrd="0" presId="urn:microsoft.com/office/officeart/2005/8/layout/hList7"/>
    <dgm:cxn modelId="{12860A81-9132-4375-88F6-ADF2FF97A709}" type="presParOf" srcId="{96F0572A-5B47-4578-8E6C-D2F867007EE1}" destId="{F9924AE4-44D6-42C6-AC71-A69BAA5C09B0}" srcOrd="1" destOrd="0" presId="urn:microsoft.com/office/officeart/2005/8/layout/hList7"/>
    <dgm:cxn modelId="{C8421BCA-8F02-4CE9-9503-4975DCAD4401}" type="presParOf" srcId="{96F0572A-5B47-4578-8E6C-D2F867007EE1}" destId="{28A616E4-274D-4469-BFA5-F872D1F5F91C}" srcOrd="2" destOrd="0" presId="urn:microsoft.com/office/officeart/2005/8/layout/hList7"/>
    <dgm:cxn modelId="{54B8350D-4A32-4610-9D96-108CC076E4AD}" type="presParOf" srcId="{96F0572A-5B47-4578-8E6C-D2F867007EE1}" destId="{6C991A4C-C48D-4E2B-B6AD-DCE2549285B5}" srcOrd="3" destOrd="0" presId="urn:microsoft.com/office/officeart/2005/8/layout/hList7"/>
    <dgm:cxn modelId="{9A632FB1-CF36-4DED-97DF-43434C0C9ECE}" type="presParOf" srcId="{39EBE96C-A660-446D-AFC5-08D6536419BF}" destId="{09B0CCCE-7C60-40CA-B589-6F9CE721A28E}" srcOrd="1" destOrd="0" presId="urn:microsoft.com/office/officeart/2005/8/layout/hList7"/>
    <dgm:cxn modelId="{805A4C42-34A4-4AF2-B370-164298A3A5B6}" type="presParOf" srcId="{39EBE96C-A660-446D-AFC5-08D6536419BF}" destId="{E6367DC0-AA37-4586-86A9-54F7C93667EC}" srcOrd="2" destOrd="0" presId="urn:microsoft.com/office/officeart/2005/8/layout/hList7"/>
    <dgm:cxn modelId="{48F31C7F-36B2-459B-9BB6-EBA046D2D983}" type="presParOf" srcId="{E6367DC0-AA37-4586-86A9-54F7C93667EC}" destId="{F37DE286-3622-412B-8712-43300B95D872}" srcOrd="0" destOrd="0" presId="urn:microsoft.com/office/officeart/2005/8/layout/hList7"/>
    <dgm:cxn modelId="{9FC2AF80-5827-4CD4-854C-4DB011147D33}" type="presParOf" srcId="{E6367DC0-AA37-4586-86A9-54F7C93667EC}" destId="{1572A68D-8F82-46CE-BEA8-DFAB59464B97}" srcOrd="1" destOrd="0" presId="urn:microsoft.com/office/officeart/2005/8/layout/hList7"/>
    <dgm:cxn modelId="{8438D117-8BD3-48A2-B3D7-2EC63807D795}" type="presParOf" srcId="{E6367DC0-AA37-4586-86A9-54F7C93667EC}" destId="{1FD9DE54-D7BF-4982-B420-B37BE8EC5124}" srcOrd="2" destOrd="0" presId="urn:microsoft.com/office/officeart/2005/8/layout/hList7"/>
    <dgm:cxn modelId="{677D2599-1567-4616-B29D-9C26B5864FFD}" type="presParOf" srcId="{E6367DC0-AA37-4586-86A9-54F7C93667EC}" destId="{3E94F9EF-45E9-4905-A99F-EEDE30EE99FF}" srcOrd="3" destOrd="0" presId="urn:microsoft.com/office/officeart/2005/8/layout/hList7"/>
    <dgm:cxn modelId="{7B63592B-EB03-4850-A84E-C738EABB5E5D}" type="presParOf" srcId="{39EBE96C-A660-446D-AFC5-08D6536419BF}" destId="{D38342E6-DE63-4E37-AD29-E63483D4DDEB}" srcOrd="3" destOrd="0" presId="urn:microsoft.com/office/officeart/2005/8/layout/hList7"/>
    <dgm:cxn modelId="{D2EDB12C-4BC1-4533-A666-107CDEE39A1D}" type="presParOf" srcId="{39EBE96C-A660-446D-AFC5-08D6536419BF}" destId="{C2318A0A-C94E-4854-9FF1-168D3C0386F7}" srcOrd="4" destOrd="0" presId="urn:microsoft.com/office/officeart/2005/8/layout/hList7"/>
    <dgm:cxn modelId="{B4FF0728-0460-4E2D-8A19-15BC2C53EB5F}" type="presParOf" srcId="{C2318A0A-C94E-4854-9FF1-168D3C0386F7}" destId="{0D1FBD67-44F7-46E5-9BBC-560693A8652C}" srcOrd="0" destOrd="0" presId="urn:microsoft.com/office/officeart/2005/8/layout/hList7"/>
    <dgm:cxn modelId="{11917F86-810E-48F3-BB88-37B09E118F76}" type="presParOf" srcId="{C2318A0A-C94E-4854-9FF1-168D3C0386F7}" destId="{2C345CA8-AF51-4C36-BE89-9B79B7E54A55}" srcOrd="1" destOrd="0" presId="urn:microsoft.com/office/officeart/2005/8/layout/hList7"/>
    <dgm:cxn modelId="{79044900-CB6B-4103-A3A5-4730693C9379}" type="presParOf" srcId="{C2318A0A-C94E-4854-9FF1-168D3C0386F7}" destId="{0DB439CC-A0CA-4A22-A1D9-487C89A18957}" srcOrd="2" destOrd="0" presId="urn:microsoft.com/office/officeart/2005/8/layout/hList7"/>
    <dgm:cxn modelId="{93CCAC0D-AD6E-403E-A78C-D03BAD3819D1}" type="presParOf" srcId="{C2318A0A-C94E-4854-9FF1-168D3C0386F7}" destId="{FDBCD644-B4A9-42DD-B8BB-DDF471C375A4}"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02385-4656-423E-B6BC-2F5816348CD5}">
      <dsp:nvSpPr>
        <dsp:cNvPr id="0" name=""/>
        <dsp:cNvSpPr/>
      </dsp:nvSpPr>
      <dsp:spPr>
        <a:xfrm rot="16200000">
          <a:off x="1763454" y="56389"/>
          <a:ext cx="3279718" cy="6786995"/>
        </a:xfrm>
        <a:prstGeom prst="round2SameRect">
          <a:avLst>
            <a:gd name="adj1" fmla="val 16670"/>
            <a:gd name="adj2" fmla="val 0"/>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ctr" defTabSz="1244600">
            <a:lnSpc>
              <a:spcPct val="90000"/>
            </a:lnSpc>
            <a:spcBef>
              <a:spcPct val="0"/>
            </a:spcBef>
            <a:spcAft>
              <a:spcPct val="35000"/>
            </a:spcAft>
            <a:buNone/>
          </a:pPr>
          <a:r>
            <a:rPr lang="en-US" sz="2800" kern="1200" dirty="0"/>
            <a:t>Disproportionate childhood trauma (ACEs) increases risk of criminalization and exposure to violence</a:t>
          </a:r>
        </a:p>
        <a:p>
          <a:pPr marL="0" lvl="0" indent="0" algn="ctr" defTabSz="1244600">
            <a:lnSpc>
              <a:spcPct val="90000"/>
            </a:lnSpc>
            <a:spcBef>
              <a:spcPct val="0"/>
            </a:spcBef>
            <a:spcAft>
              <a:spcPct val="35000"/>
            </a:spcAft>
            <a:buNone/>
          </a:pPr>
          <a:r>
            <a:rPr lang="en-US" sz="2800" b="1" kern="1200" dirty="0"/>
            <a:t>+ </a:t>
          </a:r>
          <a:endParaRPr lang="en-US" sz="2800" kern="1200" dirty="0"/>
        </a:p>
        <a:p>
          <a:pPr marL="0" lvl="0" indent="0" algn="ctr" defTabSz="1244600">
            <a:lnSpc>
              <a:spcPct val="90000"/>
            </a:lnSpc>
            <a:spcBef>
              <a:spcPct val="0"/>
            </a:spcBef>
            <a:spcAft>
              <a:spcPct val="35000"/>
            </a:spcAft>
            <a:buNone/>
          </a:pPr>
          <a:r>
            <a:rPr lang="en-US" sz="2800" kern="1200" dirty="0"/>
            <a:t>Punishment stifles pro-social behavioral development </a:t>
          </a:r>
        </a:p>
      </dsp:txBody>
      <dsp:txXfrm rot="5400000">
        <a:off x="169947" y="1970159"/>
        <a:ext cx="6626864" cy="2959456"/>
      </dsp:txXfrm>
    </dsp:sp>
    <dsp:sp modelId="{24ED09F7-9353-4BA3-B6F2-72FC96F76B84}">
      <dsp:nvSpPr>
        <dsp:cNvPr id="0" name=""/>
        <dsp:cNvSpPr/>
      </dsp:nvSpPr>
      <dsp:spPr>
        <a:xfrm rot="5400000">
          <a:off x="8533386" y="291410"/>
          <a:ext cx="3279718" cy="6316952"/>
        </a:xfrm>
        <a:prstGeom prst="round2SameRect">
          <a:avLst>
            <a:gd name="adj1" fmla="val 16670"/>
            <a:gd name="adj2" fmla="val 0"/>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ctr" defTabSz="1244600">
            <a:lnSpc>
              <a:spcPct val="90000"/>
            </a:lnSpc>
            <a:spcBef>
              <a:spcPct val="0"/>
            </a:spcBef>
            <a:spcAft>
              <a:spcPct val="35000"/>
            </a:spcAft>
            <a:buNone/>
          </a:pPr>
          <a:r>
            <a:rPr lang="en-US" sz="2800" kern="1200" dirty="0"/>
            <a:t>Increased likelihood of future incarceration and violence compared to youth offered alternatives </a:t>
          </a:r>
        </a:p>
        <a:p>
          <a:pPr marL="0" lvl="0" indent="0" algn="ctr" defTabSz="1244600">
            <a:lnSpc>
              <a:spcPct val="90000"/>
            </a:lnSpc>
            <a:spcBef>
              <a:spcPct val="0"/>
            </a:spcBef>
            <a:spcAft>
              <a:spcPct val="35000"/>
            </a:spcAft>
            <a:buNone/>
          </a:pPr>
          <a:r>
            <a:rPr lang="en-US" sz="2800" b="1" kern="1200" dirty="0"/>
            <a:t>+ </a:t>
          </a:r>
        </a:p>
        <a:p>
          <a:pPr marL="0" lvl="0" indent="0" algn="ctr" defTabSz="1244600">
            <a:lnSpc>
              <a:spcPct val="90000"/>
            </a:lnSpc>
            <a:spcBef>
              <a:spcPct val="0"/>
            </a:spcBef>
            <a:spcAft>
              <a:spcPct val="35000"/>
            </a:spcAft>
            <a:buNone/>
          </a:pPr>
          <a:r>
            <a:rPr lang="en-US" sz="2800" kern="1200" dirty="0"/>
            <a:t>Impact of incarcerated relatives and intergenerational childhood trauma</a:t>
          </a:r>
        </a:p>
      </dsp:txBody>
      <dsp:txXfrm rot="-5400000">
        <a:off x="7014770" y="1970158"/>
        <a:ext cx="6156821" cy="2959456"/>
      </dsp:txXfrm>
    </dsp:sp>
    <dsp:sp modelId="{59F98477-886E-4591-9D2A-659F4AA39B05}">
      <dsp:nvSpPr>
        <dsp:cNvPr id="0" name=""/>
        <dsp:cNvSpPr/>
      </dsp:nvSpPr>
      <dsp:spPr>
        <a:xfrm>
          <a:off x="5744989" y="756533"/>
          <a:ext cx="2136790" cy="1894120"/>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07F5C-27A9-4E83-B9BA-933BA951F519}">
      <dsp:nvSpPr>
        <dsp:cNvPr id="0" name=""/>
        <dsp:cNvSpPr/>
      </dsp:nvSpPr>
      <dsp:spPr>
        <a:xfrm rot="10800000">
          <a:off x="5704550" y="4214581"/>
          <a:ext cx="2105239" cy="2090848"/>
        </a:xfrm>
        <a:prstGeom prst="circularArrow">
          <a:avLst>
            <a:gd name="adj1" fmla="val 12500"/>
            <a:gd name="adj2" fmla="val 1142322"/>
            <a:gd name="adj3" fmla="val 20457678"/>
            <a:gd name="adj4" fmla="val 10800000"/>
            <a:gd name="adj5" fmla="val 125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FD139-0842-49E0-A806-4913ACB59F57}">
      <dsp:nvSpPr>
        <dsp:cNvPr id="0" name=""/>
        <dsp:cNvSpPr/>
      </dsp:nvSpPr>
      <dsp:spPr>
        <a:xfrm>
          <a:off x="3258264" y="0"/>
          <a:ext cx="9835699" cy="7858124"/>
        </a:xfrm>
        <a:prstGeom prst="ellipse">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Transformational Change:</a:t>
          </a:r>
        </a:p>
        <a:p>
          <a:pPr marL="0" lvl="0" indent="0" algn="ctr" defTabSz="1066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Paradigms, Worldviews, Values, Beliefs </a:t>
          </a:r>
        </a:p>
      </dsp:txBody>
      <dsp:txXfrm>
        <a:off x="6457325" y="392906"/>
        <a:ext cx="3437576" cy="1178718"/>
      </dsp:txXfrm>
    </dsp:sp>
    <dsp:sp modelId="{88660512-B72E-4932-9122-03EB359694AD}">
      <dsp:nvSpPr>
        <dsp:cNvPr id="0" name=""/>
        <dsp:cNvSpPr/>
      </dsp:nvSpPr>
      <dsp:spPr>
        <a:xfrm>
          <a:off x="4662275" y="1964530"/>
          <a:ext cx="7077497" cy="5893593"/>
        </a:xfrm>
        <a:prstGeom prst="ellipse">
          <a:avLst/>
        </a:prstGeom>
        <a:solidFill>
          <a:srgbClr val="FF99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b="1" kern="1200">
            <a:latin typeface="Open Sans" panose="020B0606030504020204" pitchFamily="34" charset="0"/>
            <a:ea typeface="Open Sans" panose="020B0606030504020204" pitchFamily="34" charset="0"/>
            <a:cs typeface="Open Sans" panose="020B0606030504020204" pitchFamily="34" charset="0"/>
          </a:endParaRPr>
        </a:p>
        <a:p>
          <a:pPr marL="0" lvl="0" indent="0" algn="ctr" defTabSz="1066800">
            <a:lnSpc>
              <a:spcPct val="90000"/>
            </a:lnSpc>
            <a:spcBef>
              <a:spcPct val="0"/>
            </a:spcBef>
            <a:spcAft>
              <a:spcPct val="35000"/>
            </a:spcAft>
            <a:buNone/>
          </a:pPr>
          <a:r>
            <a:rPr lang="en-US" sz="2400" b="1" kern="1200">
              <a:latin typeface="Open Sans" panose="020B0606030504020204" pitchFamily="34" charset="0"/>
              <a:ea typeface="Open Sans" panose="020B0606030504020204" pitchFamily="34" charset="0"/>
              <a:cs typeface="Open Sans" panose="020B0606030504020204" pitchFamily="34" charset="0"/>
            </a:rPr>
            <a:t>Structural Change: </a:t>
          </a:r>
        </a:p>
        <a:p>
          <a:pPr marL="0" lvl="0" indent="0" algn="ctr" defTabSz="106680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Policies, Systems, Structures</a:t>
          </a:r>
        </a:p>
      </dsp:txBody>
      <dsp:txXfrm>
        <a:off x="6551967" y="2332880"/>
        <a:ext cx="3298114" cy="1105048"/>
      </dsp:txXfrm>
    </dsp:sp>
    <dsp:sp modelId="{FBD58066-A9BC-4CC7-A4F2-C9A19ADC5101}">
      <dsp:nvSpPr>
        <dsp:cNvPr id="0" name=""/>
        <dsp:cNvSpPr/>
      </dsp:nvSpPr>
      <dsp:spPr>
        <a:xfrm>
          <a:off x="5924250" y="3929062"/>
          <a:ext cx="4553547" cy="3929062"/>
        </a:xfrm>
        <a:prstGeom prst="ellipse">
          <a:avLst/>
        </a:prstGeom>
        <a:solidFill>
          <a:srgbClr val="E5480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latin typeface="Open Sans" panose="020B0606030504020204" pitchFamily="34" charset="0"/>
              <a:ea typeface="Open Sans" panose="020B0606030504020204" pitchFamily="34" charset="0"/>
              <a:cs typeface="Open Sans" panose="020B0606030504020204" pitchFamily="34" charset="0"/>
            </a:rPr>
            <a:t>Incremental Change: </a:t>
          </a:r>
        </a:p>
        <a:p>
          <a:pPr marL="0" lvl="0" indent="0" algn="ctr" defTabSz="1066800">
            <a:lnSpc>
              <a:spcPct val="90000"/>
            </a:lnSpc>
            <a:spcBef>
              <a:spcPct val="0"/>
            </a:spcBef>
            <a:spcAft>
              <a:spcPct val="35000"/>
            </a:spcAft>
            <a:buNone/>
          </a:pPr>
          <a:r>
            <a:rPr lang="en-US" sz="2000" kern="1200">
              <a:latin typeface="Open Sans" panose="020B0606030504020204" pitchFamily="34" charset="0"/>
              <a:ea typeface="Open Sans" panose="020B0606030504020204" pitchFamily="34" charset="0"/>
              <a:cs typeface="Open Sans" panose="020B0606030504020204" pitchFamily="34" charset="0"/>
            </a:rPr>
            <a:t>Behaviors and Individual Responses</a:t>
          </a:r>
        </a:p>
      </dsp:txBody>
      <dsp:txXfrm>
        <a:off x="6591102" y="4911327"/>
        <a:ext cx="3219844" cy="1964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49772-E819-4684-BDD0-4344FFA6D977}">
      <dsp:nvSpPr>
        <dsp:cNvPr id="0" name=""/>
        <dsp:cNvSpPr/>
      </dsp:nvSpPr>
      <dsp:spPr>
        <a:xfrm>
          <a:off x="65109" y="0"/>
          <a:ext cx="4854265" cy="58254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en-US" sz="2800" u="none" kern="1200" dirty="0"/>
            <a:t>Alternative to Arrest or Court Involvement</a:t>
          </a:r>
        </a:p>
        <a:p>
          <a:pPr marL="228600" lvl="1" indent="-228600" algn="l" defTabSz="889000">
            <a:lnSpc>
              <a:spcPct val="90000"/>
            </a:lnSpc>
            <a:spcBef>
              <a:spcPct val="0"/>
            </a:spcBef>
            <a:spcAft>
              <a:spcPct val="15000"/>
            </a:spcAft>
            <a:buChar char="•"/>
          </a:pPr>
          <a:r>
            <a:rPr lang="en-US" sz="2000" kern="1200" dirty="0"/>
            <a:t>District Attorney’s Office</a:t>
          </a:r>
        </a:p>
        <a:p>
          <a:pPr marL="228600" lvl="1" indent="-228600" algn="l" defTabSz="889000">
            <a:lnSpc>
              <a:spcPct val="90000"/>
            </a:lnSpc>
            <a:spcBef>
              <a:spcPct val="0"/>
            </a:spcBef>
            <a:spcAft>
              <a:spcPct val="15000"/>
            </a:spcAft>
            <a:buChar char="•"/>
          </a:pPr>
          <a:r>
            <a:rPr lang="en-US" sz="2000" kern="1200"/>
            <a:t>Law Enforcement Agencies </a:t>
          </a:r>
        </a:p>
        <a:p>
          <a:pPr marL="228600" lvl="1" indent="-228600" algn="l" defTabSz="889000">
            <a:lnSpc>
              <a:spcPct val="90000"/>
            </a:lnSpc>
            <a:spcBef>
              <a:spcPct val="0"/>
            </a:spcBef>
            <a:spcAft>
              <a:spcPct val="15000"/>
            </a:spcAft>
            <a:buChar char="•"/>
          </a:pPr>
          <a:r>
            <a:rPr lang="en-US" sz="2000" kern="1200" dirty="0"/>
            <a:t>Expansion into Schools and Child Welfare</a:t>
          </a:r>
        </a:p>
      </dsp:txBody>
      <dsp:txXfrm>
        <a:off x="65109" y="2330170"/>
        <a:ext cx="4854265" cy="2330170"/>
      </dsp:txXfrm>
    </dsp:sp>
    <dsp:sp modelId="{6C991A4C-C48D-4E2B-B6AD-DCE2549285B5}">
      <dsp:nvSpPr>
        <dsp:cNvPr id="0" name=""/>
        <dsp:cNvSpPr/>
      </dsp:nvSpPr>
      <dsp:spPr>
        <a:xfrm>
          <a:off x="1460319" y="349525"/>
          <a:ext cx="1939866" cy="193986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210" t="-6766" r="-3516" b="41"/>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DE286-3622-412B-8712-43300B95D872}">
      <dsp:nvSpPr>
        <dsp:cNvPr id="0" name=""/>
        <dsp:cNvSpPr/>
      </dsp:nvSpPr>
      <dsp:spPr>
        <a:xfrm>
          <a:off x="5003013" y="0"/>
          <a:ext cx="4854265" cy="58254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en-US" sz="2800" kern="1200" dirty="0"/>
            <a:t>Community-led Facilitation</a:t>
          </a:r>
        </a:p>
        <a:p>
          <a:pPr marL="228600" lvl="1" indent="-228600" algn="l" defTabSz="889000">
            <a:lnSpc>
              <a:spcPct val="90000"/>
            </a:lnSpc>
            <a:spcBef>
              <a:spcPct val="0"/>
            </a:spcBef>
            <a:spcAft>
              <a:spcPct val="15000"/>
            </a:spcAft>
            <a:buChar char="•"/>
          </a:pPr>
          <a:r>
            <a:rPr lang="en-US" sz="2000" kern="1200" dirty="0"/>
            <a:t>Preparation and relationship building by skilled facilitator</a:t>
          </a:r>
        </a:p>
        <a:p>
          <a:pPr marL="228600" lvl="1" indent="-228600" algn="l" defTabSz="889000">
            <a:lnSpc>
              <a:spcPct val="90000"/>
            </a:lnSpc>
            <a:spcBef>
              <a:spcPct val="0"/>
            </a:spcBef>
            <a:spcAft>
              <a:spcPct val="15000"/>
            </a:spcAft>
            <a:buChar char="•"/>
          </a:pPr>
          <a:r>
            <a:rPr lang="en-US" sz="2000" kern="1200" dirty="0"/>
            <a:t>Respectful dialogue </a:t>
          </a:r>
        </a:p>
        <a:p>
          <a:pPr marL="228600" lvl="1" indent="-228600" algn="l" defTabSz="889000">
            <a:lnSpc>
              <a:spcPct val="90000"/>
            </a:lnSpc>
            <a:spcBef>
              <a:spcPct val="0"/>
            </a:spcBef>
            <a:spcAft>
              <a:spcPct val="15000"/>
            </a:spcAft>
            <a:buChar char="•"/>
          </a:pPr>
          <a:r>
            <a:rPr lang="en-US" sz="2000" kern="1200" dirty="0"/>
            <a:t>Agreements (letter of apology, addressing underlying causes, financial compensation, etc.)</a:t>
          </a:r>
        </a:p>
      </dsp:txBody>
      <dsp:txXfrm>
        <a:off x="5003013" y="2330170"/>
        <a:ext cx="4854265" cy="2330170"/>
      </dsp:txXfrm>
    </dsp:sp>
    <dsp:sp modelId="{3E94F9EF-45E9-4905-A99F-EEDE30EE99FF}">
      <dsp:nvSpPr>
        <dsp:cNvPr id="0" name=""/>
        <dsp:cNvSpPr/>
      </dsp:nvSpPr>
      <dsp:spPr>
        <a:xfrm>
          <a:off x="6460212" y="349525"/>
          <a:ext cx="1939866" cy="19398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FBD67-44F7-46E5-9BBC-560693A8652C}">
      <dsp:nvSpPr>
        <dsp:cNvPr id="0" name=""/>
        <dsp:cNvSpPr/>
      </dsp:nvSpPr>
      <dsp:spPr>
        <a:xfrm>
          <a:off x="10002906" y="0"/>
          <a:ext cx="4854265" cy="58254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en-US" sz="2800" kern="1200"/>
            <a:t>Case Dismissal</a:t>
          </a:r>
        </a:p>
        <a:p>
          <a:pPr marL="228600" lvl="1" indent="-228600" algn="l" defTabSz="889000">
            <a:lnSpc>
              <a:spcPct val="90000"/>
            </a:lnSpc>
            <a:spcBef>
              <a:spcPct val="0"/>
            </a:spcBef>
            <a:spcAft>
              <a:spcPct val="15000"/>
            </a:spcAft>
            <a:buChar char="•"/>
          </a:pPr>
          <a:r>
            <a:rPr lang="en-US" sz="2000" kern="1200"/>
            <a:t>Youth record sealed</a:t>
          </a:r>
        </a:p>
        <a:p>
          <a:pPr marL="228600" lvl="1" indent="-228600" algn="l" defTabSz="889000">
            <a:lnSpc>
              <a:spcPct val="90000"/>
            </a:lnSpc>
            <a:spcBef>
              <a:spcPct val="0"/>
            </a:spcBef>
            <a:spcAft>
              <a:spcPct val="15000"/>
            </a:spcAft>
            <a:buChar char="•"/>
          </a:pPr>
          <a:r>
            <a:rPr lang="en-US" sz="2000" kern="1200"/>
            <a:t>Diverted from formal system involvement</a:t>
          </a:r>
        </a:p>
        <a:p>
          <a:pPr marL="228600" lvl="1" indent="-228600" algn="l" defTabSz="889000">
            <a:lnSpc>
              <a:spcPct val="90000"/>
            </a:lnSpc>
            <a:spcBef>
              <a:spcPct val="0"/>
            </a:spcBef>
            <a:spcAft>
              <a:spcPct val="15000"/>
            </a:spcAft>
            <a:buChar char="•"/>
          </a:pPr>
          <a:r>
            <a:rPr lang="en-US" sz="2000" kern="1200"/>
            <a:t>Access to ongoing community support </a:t>
          </a:r>
        </a:p>
      </dsp:txBody>
      <dsp:txXfrm>
        <a:off x="10002906" y="2330170"/>
        <a:ext cx="4854265" cy="2330170"/>
      </dsp:txXfrm>
    </dsp:sp>
    <dsp:sp modelId="{FDBCD644-B4A9-42DD-B8BB-DDF471C375A4}">
      <dsp:nvSpPr>
        <dsp:cNvPr id="0" name=""/>
        <dsp:cNvSpPr/>
      </dsp:nvSpPr>
      <dsp:spPr>
        <a:xfrm>
          <a:off x="11460106" y="349525"/>
          <a:ext cx="1939866" cy="19398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E58B1-98CF-4F47-8170-50F0A88CD3E4}">
      <dsp:nvSpPr>
        <dsp:cNvPr id="0" name=""/>
        <dsp:cNvSpPr/>
      </dsp:nvSpPr>
      <dsp:spPr>
        <a:xfrm>
          <a:off x="594411" y="4432519"/>
          <a:ext cx="13671468" cy="1329455"/>
        </a:xfrm>
        <a:prstGeom prst="leftRight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49772-E819-4684-BDD0-4344FFA6D977}">
      <dsp:nvSpPr>
        <dsp:cNvPr id="0" name=""/>
        <dsp:cNvSpPr/>
      </dsp:nvSpPr>
      <dsp:spPr>
        <a:xfrm>
          <a:off x="65109" y="-22610"/>
          <a:ext cx="4854265" cy="58254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en-US" sz="2800" u="none" kern="1200" dirty="0"/>
            <a:t>Initial Contact / Referral</a:t>
          </a:r>
        </a:p>
        <a:p>
          <a:pPr marL="228600" lvl="1" indent="-228600" algn="l" defTabSz="889000">
            <a:lnSpc>
              <a:spcPct val="90000"/>
            </a:lnSpc>
            <a:spcBef>
              <a:spcPct val="0"/>
            </a:spcBef>
            <a:spcAft>
              <a:spcPct val="15000"/>
            </a:spcAft>
            <a:buChar char="•"/>
          </a:pPr>
          <a:r>
            <a:rPr lang="en-US" sz="2000" kern="1200" dirty="0"/>
            <a:t>District Attorney’s Office</a:t>
          </a:r>
        </a:p>
        <a:p>
          <a:pPr marL="228600" lvl="1" indent="-228600" algn="l" defTabSz="889000">
            <a:lnSpc>
              <a:spcPct val="90000"/>
            </a:lnSpc>
            <a:spcBef>
              <a:spcPct val="0"/>
            </a:spcBef>
            <a:spcAft>
              <a:spcPct val="15000"/>
            </a:spcAft>
            <a:buChar char="•"/>
          </a:pPr>
          <a:r>
            <a:rPr lang="en-US" sz="2000" kern="1200"/>
            <a:t>Law Enforcement Agencies </a:t>
          </a:r>
        </a:p>
        <a:p>
          <a:pPr marL="228600" lvl="1" indent="-228600" algn="l" defTabSz="889000">
            <a:lnSpc>
              <a:spcPct val="90000"/>
            </a:lnSpc>
            <a:spcBef>
              <a:spcPct val="0"/>
            </a:spcBef>
            <a:spcAft>
              <a:spcPct val="15000"/>
            </a:spcAft>
            <a:buChar char="•"/>
          </a:pPr>
          <a:r>
            <a:rPr lang="en-US" sz="2000" kern="1200" dirty="0"/>
            <a:t>Expansion into Schools / Child Welfare</a:t>
          </a:r>
        </a:p>
      </dsp:txBody>
      <dsp:txXfrm>
        <a:off x="65109" y="2307559"/>
        <a:ext cx="4854265" cy="2330170"/>
      </dsp:txXfrm>
    </dsp:sp>
    <dsp:sp modelId="{6C991A4C-C48D-4E2B-B6AD-DCE2549285B5}">
      <dsp:nvSpPr>
        <dsp:cNvPr id="0" name=""/>
        <dsp:cNvSpPr/>
      </dsp:nvSpPr>
      <dsp:spPr>
        <a:xfrm>
          <a:off x="1460319" y="326914"/>
          <a:ext cx="1939866" cy="193986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210" t="-6766" r="-3516" b="41"/>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DE286-3622-412B-8712-43300B95D872}">
      <dsp:nvSpPr>
        <dsp:cNvPr id="0" name=""/>
        <dsp:cNvSpPr/>
      </dsp:nvSpPr>
      <dsp:spPr>
        <a:xfrm>
          <a:off x="5003013" y="-22610"/>
          <a:ext cx="4854265" cy="58254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en-US" sz="2800" kern="1200" dirty="0"/>
            <a:t>Community-led Facilitation</a:t>
          </a:r>
        </a:p>
        <a:p>
          <a:pPr marL="228600" lvl="1" indent="-228600" algn="l" defTabSz="889000">
            <a:lnSpc>
              <a:spcPct val="90000"/>
            </a:lnSpc>
            <a:spcBef>
              <a:spcPct val="0"/>
            </a:spcBef>
            <a:spcAft>
              <a:spcPct val="15000"/>
            </a:spcAft>
            <a:buChar char="•"/>
          </a:pPr>
          <a:r>
            <a:rPr lang="en-US" sz="2000" kern="1200" dirty="0"/>
            <a:t>Preparation and relationship building with person harmed or their proxy</a:t>
          </a:r>
        </a:p>
        <a:p>
          <a:pPr marL="228600" lvl="1" indent="-228600" algn="l" defTabSz="889000">
            <a:lnSpc>
              <a:spcPct val="90000"/>
            </a:lnSpc>
            <a:spcBef>
              <a:spcPct val="0"/>
            </a:spcBef>
            <a:spcAft>
              <a:spcPct val="15000"/>
            </a:spcAft>
            <a:buChar char="•"/>
          </a:pPr>
          <a:r>
            <a:rPr lang="en-US" sz="2000" kern="1200" dirty="0"/>
            <a:t>Respectful dialogue to develop agreements (letter of apology, action to address underlying causes, etc.)</a:t>
          </a:r>
        </a:p>
      </dsp:txBody>
      <dsp:txXfrm>
        <a:off x="5003013" y="2307559"/>
        <a:ext cx="4854265" cy="2330170"/>
      </dsp:txXfrm>
    </dsp:sp>
    <dsp:sp modelId="{3E94F9EF-45E9-4905-A99F-EEDE30EE99FF}">
      <dsp:nvSpPr>
        <dsp:cNvPr id="0" name=""/>
        <dsp:cNvSpPr/>
      </dsp:nvSpPr>
      <dsp:spPr>
        <a:xfrm>
          <a:off x="6460212" y="326914"/>
          <a:ext cx="1939866" cy="193986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FBD67-44F7-46E5-9BBC-560693A8652C}">
      <dsp:nvSpPr>
        <dsp:cNvPr id="0" name=""/>
        <dsp:cNvSpPr/>
      </dsp:nvSpPr>
      <dsp:spPr>
        <a:xfrm>
          <a:off x="10002906" y="-22610"/>
          <a:ext cx="4854265" cy="582542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1">
          <a:noAutofit/>
        </a:bodyPr>
        <a:lstStyle/>
        <a:p>
          <a:pPr marL="0" lvl="0" indent="0" algn="l" defTabSz="1244600">
            <a:lnSpc>
              <a:spcPct val="90000"/>
            </a:lnSpc>
            <a:spcBef>
              <a:spcPct val="0"/>
            </a:spcBef>
            <a:spcAft>
              <a:spcPct val="35000"/>
            </a:spcAft>
            <a:buNone/>
          </a:pPr>
          <a:r>
            <a:rPr lang="en-US" sz="2800" kern="1200" dirty="0"/>
            <a:t>Successful Diversion</a:t>
          </a:r>
        </a:p>
        <a:p>
          <a:pPr marL="228600" lvl="1" indent="-228600" algn="l" defTabSz="889000">
            <a:lnSpc>
              <a:spcPct val="90000"/>
            </a:lnSpc>
            <a:spcBef>
              <a:spcPct val="0"/>
            </a:spcBef>
            <a:spcAft>
              <a:spcPct val="15000"/>
            </a:spcAft>
            <a:buChar char="•"/>
          </a:pPr>
          <a:r>
            <a:rPr lang="en-US" sz="2000" kern="1200" dirty="0"/>
            <a:t>Protections against use of statements to restrict leniency in future proceedings</a:t>
          </a:r>
        </a:p>
        <a:p>
          <a:pPr marL="228600" lvl="1" indent="-228600" algn="l" defTabSz="889000">
            <a:lnSpc>
              <a:spcPct val="90000"/>
            </a:lnSpc>
            <a:spcBef>
              <a:spcPct val="0"/>
            </a:spcBef>
            <a:spcAft>
              <a:spcPct val="15000"/>
            </a:spcAft>
            <a:buChar char="•"/>
          </a:pPr>
          <a:r>
            <a:rPr lang="en-US" sz="2000" kern="1200" dirty="0"/>
            <a:t>Record dismissed or sealed</a:t>
          </a:r>
        </a:p>
        <a:p>
          <a:pPr marL="228600" lvl="1" indent="-228600" algn="l" defTabSz="889000">
            <a:lnSpc>
              <a:spcPct val="90000"/>
            </a:lnSpc>
            <a:spcBef>
              <a:spcPct val="0"/>
            </a:spcBef>
            <a:spcAft>
              <a:spcPct val="15000"/>
            </a:spcAft>
            <a:buChar char="•"/>
          </a:pPr>
          <a:r>
            <a:rPr lang="en-US" sz="2000" kern="1200" dirty="0"/>
            <a:t>Access to ongoing community support </a:t>
          </a:r>
        </a:p>
      </dsp:txBody>
      <dsp:txXfrm>
        <a:off x="10002906" y="2307559"/>
        <a:ext cx="4854265" cy="2330170"/>
      </dsp:txXfrm>
    </dsp:sp>
    <dsp:sp modelId="{FDBCD644-B4A9-42DD-B8BB-DDF471C375A4}">
      <dsp:nvSpPr>
        <dsp:cNvPr id="0" name=""/>
        <dsp:cNvSpPr/>
      </dsp:nvSpPr>
      <dsp:spPr>
        <a:xfrm>
          <a:off x="11460106" y="326914"/>
          <a:ext cx="1939866" cy="193986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E58B1-98CF-4F47-8170-50F0A88CD3E4}">
      <dsp:nvSpPr>
        <dsp:cNvPr id="0" name=""/>
        <dsp:cNvSpPr/>
      </dsp:nvSpPr>
      <dsp:spPr>
        <a:xfrm>
          <a:off x="1828808" y="4301236"/>
          <a:ext cx="11202674" cy="1546798"/>
        </a:xfrm>
        <a:prstGeom prst="leftRight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134BB-65D8-C74E-9F61-9204EA574348}" type="datetimeFigureOut">
              <a:rPr lang="en-US" smtClean="0"/>
              <a:t>8/3/23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69717-3CF2-B848-9218-21A3EDC9C2B7}" type="slidenum">
              <a:rPr lang="en-US" smtClean="0"/>
              <a:t>‹#›</a:t>
            </a:fld>
            <a:endParaRPr lang="en-US"/>
          </a:p>
        </p:txBody>
      </p:sp>
    </p:spTree>
    <p:extLst>
      <p:ext uri="{BB962C8B-B14F-4D97-AF65-F5344CB8AC3E}">
        <p14:creationId xmlns:p14="http://schemas.microsoft.com/office/powerpoint/2010/main" val="310615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5"/>
          </p:nvPr>
        </p:nvSpPr>
        <p:spPr/>
        <p:txBody>
          <a:bodyPr/>
          <a:lstStyle/>
          <a:p>
            <a:fld id="{01D69717-3CF2-B848-9218-21A3EDC9C2B7}" type="slidenum">
              <a:rPr lang="en-US" smtClean="0"/>
              <a:t>2</a:t>
            </a:fld>
            <a:endParaRPr lang="en-US"/>
          </a:p>
        </p:txBody>
      </p:sp>
    </p:spTree>
    <p:extLst>
      <p:ext uri="{BB962C8B-B14F-4D97-AF65-F5344CB8AC3E}">
        <p14:creationId xmlns:p14="http://schemas.microsoft.com/office/powerpoint/2010/main" val="337861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5"/>
          </p:nvPr>
        </p:nvSpPr>
        <p:spPr/>
        <p:txBody>
          <a:bodyPr/>
          <a:lstStyle/>
          <a:p>
            <a:fld id="{01D69717-3CF2-B848-9218-21A3EDC9C2B7}" type="slidenum">
              <a:rPr lang="en-US" smtClean="0"/>
              <a:t>11</a:t>
            </a:fld>
            <a:endParaRPr lang="en-US"/>
          </a:p>
        </p:txBody>
      </p:sp>
    </p:spTree>
    <p:extLst>
      <p:ext uri="{BB962C8B-B14F-4D97-AF65-F5344CB8AC3E}">
        <p14:creationId xmlns:p14="http://schemas.microsoft.com/office/powerpoint/2010/main" val="264825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5"/>
          </p:nvPr>
        </p:nvSpPr>
        <p:spPr/>
        <p:txBody>
          <a:bodyPr/>
          <a:lstStyle/>
          <a:p>
            <a:fld id="{01D69717-3CF2-B848-9218-21A3EDC9C2B7}" type="slidenum">
              <a:rPr lang="en-US" smtClean="0"/>
              <a:t>12</a:t>
            </a:fld>
            <a:endParaRPr lang="en-US"/>
          </a:p>
        </p:txBody>
      </p:sp>
    </p:spTree>
    <p:extLst>
      <p:ext uri="{BB962C8B-B14F-4D97-AF65-F5344CB8AC3E}">
        <p14:creationId xmlns:p14="http://schemas.microsoft.com/office/powerpoint/2010/main" val="1402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 + TS</a:t>
            </a:r>
          </a:p>
        </p:txBody>
      </p:sp>
      <p:sp>
        <p:nvSpPr>
          <p:cNvPr id="4" name="Slide Number Placeholder 3"/>
          <p:cNvSpPr>
            <a:spLocks noGrp="1"/>
          </p:cNvSpPr>
          <p:nvPr>
            <p:ph type="sldNum" sz="quarter" idx="5"/>
          </p:nvPr>
        </p:nvSpPr>
        <p:spPr/>
        <p:txBody>
          <a:bodyPr/>
          <a:lstStyle/>
          <a:p>
            <a:fld id="{01D69717-3CF2-B848-9218-21A3EDC9C2B7}" type="slidenum">
              <a:rPr lang="en-US" smtClean="0"/>
              <a:t>13</a:t>
            </a:fld>
            <a:endParaRPr lang="en-US"/>
          </a:p>
        </p:txBody>
      </p:sp>
    </p:spTree>
    <p:extLst>
      <p:ext uri="{BB962C8B-B14F-4D97-AF65-F5344CB8AC3E}">
        <p14:creationId xmlns:p14="http://schemas.microsoft.com/office/powerpoint/2010/main" val="1811688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a:t>
            </a:r>
          </a:p>
        </p:txBody>
      </p:sp>
      <p:sp>
        <p:nvSpPr>
          <p:cNvPr id="4" name="Slide Number Placeholder 3"/>
          <p:cNvSpPr>
            <a:spLocks noGrp="1"/>
          </p:cNvSpPr>
          <p:nvPr>
            <p:ph type="sldNum" sz="quarter" idx="5"/>
          </p:nvPr>
        </p:nvSpPr>
        <p:spPr/>
        <p:txBody>
          <a:bodyPr/>
          <a:lstStyle/>
          <a:p>
            <a:fld id="{01D69717-3CF2-B848-9218-21A3EDC9C2B7}" type="slidenum">
              <a:rPr lang="en-US" smtClean="0"/>
              <a:t>14</a:t>
            </a:fld>
            <a:endParaRPr lang="en-US"/>
          </a:p>
        </p:txBody>
      </p:sp>
    </p:spTree>
    <p:extLst>
      <p:ext uri="{BB962C8B-B14F-4D97-AF65-F5344CB8AC3E}">
        <p14:creationId xmlns:p14="http://schemas.microsoft.com/office/powerpoint/2010/main" val="85500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TS</a:t>
            </a:r>
            <a:endParaRPr dirty="0"/>
          </a:p>
        </p:txBody>
      </p:sp>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62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69717-3CF2-B848-9218-21A3EDC9C2B7}" type="slidenum">
              <a:rPr lang="en-US" smtClean="0"/>
              <a:t>16</a:t>
            </a:fld>
            <a:endParaRPr lang="en-US"/>
          </a:p>
        </p:txBody>
      </p:sp>
    </p:spTree>
    <p:extLst>
      <p:ext uri="{BB962C8B-B14F-4D97-AF65-F5344CB8AC3E}">
        <p14:creationId xmlns:p14="http://schemas.microsoft.com/office/powerpoint/2010/main" val="286955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a:p>
            <a:endParaRPr lang="en-US" dirty="0"/>
          </a:p>
          <a:p>
            <a:r>
              <a:rPr lang="en-US" dirty="0"/>
              <a:t>Justice Involved Youth</a:t>
            </a:r>
          </a:p>
          <a:p>
            <a:r>
              <a:rPr lang="en-US" dirty="0"/>
              <a:t>97% w/ 1+ ACEs </a:t>
            </a:r>
          </a:p>
          <a:p>
            <a:r>
              <a:rPr lang="en-US" dirty="0"/>
              <a:t>50% w/ 4+ ACEs</a:t>
            </a:r>
          </a:p>
          <a:p>
            <a:endParaRPr lang="en-US" dirty="0"/>
          </a:p>
          <a:p>
            <a:endParaRPr lang="en-US" dirty="0"/>
          </a:p>
          <a:p>
            <a:r>
              <a:rPr lang="en-US" dirty="0"/>
              <a:t>Non-Justice Involved Youth</a:t>
            </a:r>
          </a:p>
          <a:p>
            <a:r>
              <a:rPr lang="en-US" dirty="0"/>
              <a:t>66% w/ 1+ ACEs </a:t>
            </a:r>
          </a:p>
          <a:p>
            <a:r>
              <a:rPr lang="en-US" dirty="0"/>
              <a:t>-13% w/ 4+ ACEs</a:t>
            </a:r>
          </a:p>
          <a:p>
            <a:endParaRPr lang="en-US" dirty="0"/>
          </a:p>
        </p:txBody>
      </p:sp>
      <p:sp>
        <p:nvSpPr>
          <p:cNvPr id="4" name="Slide Number Placeholder 3"/>
          <p:cNvSpPr>
            <a:spLocks noGrp="1"/>
          </p:cNvSpPr>
          <p:nvPr>
            <p:ph type="sldNum" sz="quarter" idx="5"/>
          </p:nvPr>
        </p:nvSpPr>
        <p:spPr/>
        <p:txBody>
          <a:bodyPr/>
          <a:lstStyle/>
          <a:p>
            <a:fld id="{01D69717-3CF2-B848-9218-21A3EDC9C2B7}" type="slidenum">
              <a:rPr lang="en-US" smtClean="0"/>
              <a:t>3</a:t>
            </a:fld>
            <a:endParaRPr lang="en-US"/>
          </a:p>
        </p:txBody>
      </p:sp>
    </p:spTree>
    <p:extLst>
      <p:ext uri="{BB962C8B-B14F-4D97-AF65-F5344CB8AC3E}">
        <p14:creationId xmlns:p14="http://schemas.microsoft.com/office/powerpoint/2010/main" val="419206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t>
            </a:r>
          </a:p>
        </p:txBody>
      </p:sp>
      <p:sp>
        <p:nvSpPr>
          <p:cNvPr id="4" name="Slide Number Placeholder 3"/>
          <p:cNvSpPr>
            <a:spLocks noGrp="1"/>
          </p:cNvSpPr>
          <p:nvPr>
            <p:ph type="sldNum" sz="quarter" idx="5"/>
          </p:nvPr>
        </p:nvSpPr>
        <p:spPr/>
        <p:txBody>
          <a:bodyPr/>
          <a:lstStyle/>
          <a:p>
            <a:fld id="{01D69717-3CF2-B848-9218-21A3EDC9C2B7}" type="slidenum">
              <a:rPr lang="en-US" smtClean="0"/>
              <a:t>4</a:t>
            </a:fld>
            <a:endParaRPr lang="en-US"/>
          </a:p>
        </p:txBody>
      </p:sp>
    </p:spTree>
    <p:extLst>
      <p:ext uri="{BB962C8B-B14F-4D97-AF65-F5344CB8AC3E}">
        <p14:creationId xmlns:p14="http://schemas.microsoft.com/office/powerpoint/2010/main" val="10082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TS</a:t>
            </a:r>
            <a:endParaRPr lang="en-US" dirty="0"/>
          </a:p>
        </p:txBody>
      </p:sp>
      <p:sp>
        <p:nvSpPr>
          <p:cNvPr id="4" name="Slide Number Placeholder 3"/>
          <p:cNvSpPr>
            <a:spLocks noGrp="1"/>
          </p:cNvSpPr>
          <p:nvPr>
            <p:ph type="sldNum" sz="quarter" idx="5"/>
          </p:nvPr>
        </p:nvSpPr>
        <p:spPr/>
        <p:txBody>
          <a:bodyPr/>
          <a:lstStyle/>
          <a:p>
            <a:fld id="{BDC4D7D0-0EE7-445E-B060-86AB66994D1B}" type="slidenum">
              <a:rPr lang="en-US" smtClean="0"/>
              <a:t>5</a:t>
            </a:fld>
            <a:endParaRPr lang="en-US"/>
          </a:p>
        </p:txBody>
      </p:sp>
    </p:spTree>
    <p:extLst>
      <p:ext uri="{BB962C8B-B14F-4D97-AF65-F5344CB8AC3E}">
        <p14:creationId xmlns:p14="http://schemas.microsoft.com/office/powerpoint/2010/main" val="1177043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800"/>
              </a:spcBef>
              <a:buNone/>
            </a:pPr>
            <a:r>
              <a:rPr lang="en-US" dirty="0"/>
              <a:t>TS </a:t>
            </a:r>
          </a:p>
          <a:p>
            <a:pPr marL="0" indent="0">
              <a:spcBef>
                <a:spcPts val="1800"/>
              </a:spcBef>
              <a:buNone/>
            </a:pPr>
            <a:endParaRPr lang="en-US" dirty="0"/>
          </a:p>
          <a:p>
            <a:pPr marL="0" indent="0">
              <a:spcBef>
                <a:spcPts val="1800"/>
              </a:spcBef>
              <a:buNone/>
            </a:pPr>
            <a:r>
              <a:rPr lang="en-US" dirty="0"/>
              <a:t>DYD’s Guiding Principles:</a:t>
            </a:r>
          </a:p>
          <a:p>
            <a:pPr marL="514350" indent="-514350">
              <a:spcBef>
                <a:spcPts val="1800"/>
              </a:spcBef>
              <a:buAutoNum type="arabicPeriod"/>
            </a:pPr>
            <a:r>
              <a:rPr lang="en-US" dirty="0"/>
              <a:t>A healthy, safe future requires equitably healthy, thriving young people.</a:t>
            </a:r>
          </a:p>
          <a:p>
            <a:pPr marL="514350" indent="-514350">
              <a:spcBef>
                <a:spcPts val="1800"/>
              </a:spcBef>
              <a:buAutoNum type="arabicPeriod"/>
            </a:pPr>
            <a:r>
              <a:rPr lang="en-US" dirty="0"/>
              <a:t>Any contact with the current juvenile justice system has serious negative impacts on health, academic, and economic outcomes for young people. </a:t>
            </a:r>
          </a:p>
          <a:p>
            <a:pPr marL="514350" indent="-514350">
              <a:spcBef>
                <a:spcPts val="1800"/>
              </a:spcBef>
              <a:buAutoNum type="arabicPeriod"/>
            </a:pPr>
            <a:r>
              <a:rPr lang="en-US" dirty="0"/>
              <a:t>Although reforms in recent decades have coincided with decreases in the overall number of justice-involved youth, racial and ethnic disparities have increased in that time.</a:t>
            </a:r>
          </a:p>
          <a:p>
            <a:pPr marL="514350" indent="-514350">
              <a:spcBef>
                <a:spcPts val="1800"/>
              </a:spcBef>
              <a:buAutoNum type="arabicPeriod"/>
            </a:pPr>
            <a:r>
              <a:rPr lang="en-US" dirty="0"/>
              <a:t>Investing in youth and community safety through equity-centered youth development has the potential to further reduce system involvement while decreasing disparities for youth of color and building restorative alternatives to address underlying causes of law-breaking and repair harm for survivors of crime.</a:t>
            </a:r>
          </a:p>
        </p:txBody>
      </p:sp>
      <p:sp>
        <p:nvSpPr>
          <p:cNvPr id="4" name="Slide Number Placeholder 3"/>
          <p:cNvSpPr>
            <a:spLocks noGrp="1"/>
          </p:cNvSpPr>
          <p:nvPr>
            <p:ph type="sldNum" sz="quarter" idx="5"/>
          </p:nvPr>
        </p:nvSpPr>
        <p:spPr/>
        <p:txBody>
          <a:bodyPr/>
          <a:lstStyle/>
          <a:p>
            <a:fld id="{01D69717-3CF2-B848-9218-21A3EDC9C2B7}" type="slidenum">
              <a:rPr lang="en-US" smtClean="0"/>
              <a:t>6</a:t>
            </a:fld>
            <a:endParaRPr lang="en-US"/>
          </a:p>
        </p:txBody>
      </p:sp>
    </p:spTree>
    <p:extLst>
      <p:ext uri="{BB962C8B-B14F-4D97-AF65-F5344CB8AC3E}">
        <p14:creationId xmlns:p14="http://schemas.microsoft.com/office/powerpoint/2010/main" val="79388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TS</a:t>
            </a:r>
            <a:endParaRPr dirty="0"/>
          </a:p>
        </p:txBody>
      </p:sp>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TS</a:t>
            </a:r>
            <a:endParaRPr dirty="0"/>
          </a:p>
        </p:txBody>
      </p:sp>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27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TS</a:t>
            </a:r>
          </a:p>
        </p:txBody>
      </p:sp>
      <p:sp>
        <p:nvSpPr>
          <p:cNvPr id="4" name="Slide Number Placeholder 3"/>
          <p:cNvSpPr>
            <a:spLocks noGrp="1"/>
          </p:cNvSpPr>
          <p:nvPr>
            <p:ph type="sldNum" sz="quarter" idx="5"/>
          </p:nvPr>
        </p:nvSpPr>
        <p:spPr/>
        <p:txBody>
          <a:bodyPr/>
          <a:lstStyle/>
          <a:p>
            <a:fld id="{01D69717-3CF2-B848-9218-21A3EDC9C2B7}" type="slidenum">
              <a:rPr lang="en-US" smtClean="0"/>
              <a:t>9</a:t>
            </a:fld>
            <a:endParaRPr lang="en-US"/>
          </a:p>
        </p:txBody>
      </p:sp>
    </p:spTree>
    <p:extLst>
      <p:ext uri="{BB962C8B-B14F-4D97-AF65-F5344CB8AC3E}">
        <p14:creationId xmlns:p14="http://schemas.microsoft.com/office/powerpoint/2010/main" val="232388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 + SM</a:t>
            </a:r>
          </a:p>
        </p:txBody>
      </p:sp>
      <p:sp>
        <p:nvSpPr>
          <p:cNvPr id="4" name="Slide Number Placeholder 3"/>
          <p:cNvSpPr>
            <a:spLocks noGrp="1"/>
          </p:cNvSpPr>
          <p:nvPr>
            <p:ph type="sldNum" sz="quarter" idx="5"/>
          </p:nvPr>
        </p:nvSpPr>
        <p:spPr/>
        <p:txBody>
          <a:bodyPr/>
          <a:lstStyle/>
          <a:p>
            <a:fld id="{01D69717-3CF2-B848-9218-21A3EDC9C2B7}" type="slidenum">
              <a:rPr lang="en-US" smtClean="0"/>
              <a:t>10</a:t>
            </a:fld>
            <a:endParaRPr lang="en-US"/>
          </a:p>
        </p:txBody>
      </p:sp>
    </p:spTree>
    <p:extLst>
      <p:ext uri="{BB962C8B-B14F-4D97-AF65-F5344CB8AC3E}">
        <p14:creationId xmlns:p14="http://schemas.microsoft.com/office/powerpoint/2010/main" val="21765291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D17DA7C1-A7CC-2C45-968D-BBAAA56D95BC}"/>
              </a:ext>
            </a:extLst>
          </p:cNvPr>
          <p:cNvPicPr>
            <a:picLocks noChangeAspect="1"/>
          </p:cNvPicPr>
          <p:nvPr userDrawn="1"/>
        </p:nvPicPr>
        <p:blipFill rotWithShape="1">
          <a:blip r:embed="rId2"/>
          <a:srcRect l="12816" t="30702" r="2916" b="23427"/>
          <a:stretch/>
        </p:blipFill>
        <p:spPr>
          <a:xfrm flipH="1">
            <a:off x="5867400" y="0"/>
            <a:ext cx="12573000" cy="10324171"/>
          </a:xfrm>
          <a:prstGeom prst="rect">
            <a:avLst/>
          </a:prstGeom>
        </p:spPr>
      </p:pic>
      <p:pic>
        <p:nvPicPr>
          <p:cNvPr id="29" name="Picture 4">
            <a:extLst>
              <a:ext uri="{FF2B5EF4-FFF2-40B4-BE49-F238E27FC236}">
                <a16:creationId xmlns:a16="http://schemas.microsoft.com/office/drawing/2014/main" id="{1BBEB7B8-271A-E661-FCB0-7B6BC375F6BC}"/>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07"/>
          <a:stretch/>
        </p:blipFill>
        <p:spPr>
          <a:xfrm rot="16200000">
            <a:off x="2197612" y="-4521712"/>
            <a:ext cx="13228970" cy="17624194"/>
          </a:xfrm>
          <a:prstGeom prst="rect">
            <a:avLst/>
          </a:prstGeom>
        </p:spPr>
      </p:pic>
      <p:sp>
        <p:nvSpPr>
          <p:cNvPr id="21" name="Text Placeholder 16">
            <a:extLst>
              <a:ext uri="{FF2B5EF4-FFF2-40B4-BE49-F238E27FC236}">
                <a16:creationId xmlns:a16="http://schemas.microsoft.com/office/drawing/2014/main" id="{B5937D42-3AE0-C23B-9B7B-31A4AB6CA830}"/>
              </a:ext>
            </a:extLst>
          </p:cNvPr>
          <p:cNvSpPr>
            <a:spLocks noGrp="1"/>
          </p:cNvSpPr>
          <p:nvPr>
            <p:ph type="body" sz="quarter" idx="10" hasCustomPrompt="1"/>
          </p:nvPr>
        </p:nvSpPr>
        <p:spPr>
          <a:xfrm>
            <a:off x="389772" y="3532851"/>
            <a:ext cx="6391275" cy="2146193"/>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TITLE</a:t>
            </a:r>
          </a:p>
          <a:p>
            <a:pPr lvl="0"/>
            <a:endParaRPr lang="en-US"/>
          </a:p>
        </p:txBody>
      </p:sp>
      <p:sp>
        <p:nvSpPr>
          <p:cNvPr id="23" name="Text Placeholder 22">
            <a:extLst>
              <a:ext uri="{FF2B5EF4-FFF2-40B4-BE49-F238E27FC236}">
                <a16:creationId xmlns:a16="http://schemas.microsoft.com/office/drawing/2014/main" id="{270F39DF-D12B-8376-9D13-68CFAD02E08B}"/>
              </a:ext>
            </a:extLst>
          </p:cNvPr>
          <p:cNvSpPr>
            <a:spLocks noGrp="1"/>
          </p:cNvSpPr>
          <p:nvPr>
            <p:ph type="body" sz="quarter" idx="12" hasCustomPrompt="1"/>
          </p:nvPr>
        </p:nvSpPr>
        <p:spPr>
          <a:xfrm>
            <a:off x="411549" y="5952201"/>
            <a:ext cx="6455568" cy="878159"/>
          </a:xfrm>
          <a:prstGeom prst="rect">
            <a:avLst/>
          </a:prstGeom>
        </p:spPr>
        <p:txBody>
          <a:bodyPr/>
          <a:lstStyle>
            <a:lvl1pPr marL="0" indent="0">
              <a:buNone/>
              <a:defRPr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Subtitle</a:t>
            </a:r>
          </a:p>
        </p:txBody>
      </p:sp>
      <p:pic>
        <p:nvPicPr>
          <p:cNvPr id="24" name="Picture 2">
            <a:extLst>
              <a:ext uri="{FF2B5EF4-FFF2-40B4-BE49-F238E27FC236}">
                <a16:creationId xmlns:a16="http://schemas.microsoft.com/office/drawing/2014/main" id="{115EC6A8-D910-5EEA-C8C4-7D2350BC51B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flipH="1">
            <a:off x="4339370" y="5763554"/>
            <a:ext cx="14101030" cy="4637745"/>
          </a:xfrm>
          <a:prstGeom prst="rect">
            <a:avLst/>
          </a:prstGeom>
        </p:spPr>
      </p:pic>
      <p:pic>
        <p:nvPicPr>
          <p:cNvPr id="26" name="Picture 2">
            <a:extLst>
              <a:ext uri="{FF2B5EF4-FFF2-40B4-BE49-F238E27FC236}">
                <a16:creationId xmlns:a16="http://schemas.microsoft.com/office/drawing/2014/main" id="{F50AD948-B271-83C5-57AF-B110D2E6FC6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52399" y="7708795"/>
            <a:ext cx="10054136" cy="2692505"/>
          </a:xfrm>
          <a:prstGeom prst="rect">
            <a:avLst/>
          </a:prstGeom>
        </p:spPr>
      </p:pic>
      <p:sp>
        <p:nvSpPr>
          <p:cNvPr id="27" name="Text Placeholder 20">
            <a:extLst>
              <a:ext uri="{FF2B5EF4-FFF2-40B4-BE49-F238E27FC236}">
                <a16:creationId xmlns:a16="http://schemas.microsoft.com/office/drawing/2014/main" id="{49ADFAD3-AF05-CE66-F356-7E210096CB53}"/>
              </a:ext>
            </a:extLst>
          </p:cNvPr>
          <p:cNvSpPr>
            <a:spLocks noGrp="1"/>
          </p:cNvSpPr>
          <p:nvPr>
            <p:ph type="body" sz="quarter" idx="11" hasCustomPrompt="1"/>
          </p:nvPr>
        </p:nvSpPr>
        <p:spPr>
          <a:xfrm>
            <a:off x="104430" y="9328045"/>
            <a:ext cx="3480980" cy="1371600"/>
          </a:xfrm>
          <a:prstGeom prst="rect">
            <a:avLst/>
          </a:prstGeom>
        </p:spPr>
        <p:txBody>
          <a:bodyPr/>
          <a:lstStyle>
            <a:lvl1pPr marL="0" indent="0">
              <a:buNone/>
              <a:defRPr sz="36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Insert Date</a:t>
            </a:r>
          </a:p>
        </p:txBody>
      </p:sp>
      <p:pic>
        <p:nvPicPr>
          <p:cNvPr id="2" name="Picture 1" descr="Logo&#10;&#10;Description automatically generated">
            <a:extLst>
              <a:ext uri="{FF2B5EF4-FFF2-40B4-BE49-F238E27FC236}">
                <a16:creationId xmlns:a16="http://schemas.microsoft.com/office/drawing/2014/main" id="{E3117A72-9521-AE11-9C6D-53B471DA1C6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241108" y="7706462"/>
            <a:ext cx="3942462" cy="24932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 Green (Web)">
    <p:bg>
      <p:bgPr>
        <a:solidFill>
          <a:srgbClr val="DCEEF3"/>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3355A9-F598-4D51-F904-05CBE61CDC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2800" y="0"/>
            <a:ext cx="7315200" cy="3849624"/>
          </a:xfrm>
          <a:prstGeom prst="rect">
            <a:avLst/>
          </a:prstGeom>
        </p:spPr>
      </p:pic>
      <p:pic>
        <p:nvPicPr>
          <p:cNvPr id="6" name="Picture 2">
            <a:extLst>
              <a:ext uri="{FF2B5EF4-FFF2-40B4-BE49-F238E27FC236}">
                <a16:creationId xmlns:a16="http://schemas.microsoft.com/office/drawing/2014/main" id="{CD7C0F7C-0B9E-8A1B-B029-302098C34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437376"/>
            <a:ext cx="7315200" cy="3849624"/>
          </a:xfrm>
          <a:prstGeom prst="rect">
            <a:avLst/>
          </a:prstGeom>
        </p:spPr>
      </p:pic>
      <p:sp>
        <p:nvSpPr>
          <p:cNvPr id="8" name="Text Placeholder 16">
            <a:extLst>
              <a:ext uri="{FF2B5EF4-FFF2-40B4-BE49-F238E27FC236}">
                <a16:creationId xmlns:a16="http://schemas.microsoft.com/office/drawing/2014/main" id="{7B45CAFD-A309-38DE-C7A9-78E945A15A01}"/>
              </a:ext>
            </a:extLst>
          </p:cNvPr>
          <p:cNvSpPr>
            <a:spLocks noGrp="1"/>
          </p:cNvSpPr>
          <p:nvPr>
            <p:ph type="body" sz="quarter" idx="10" hasCustomPrompt="1"/>
          </p:nvPr>
        </p:nvSpPr>
        <p:spPr>
          <a:xfrm>
            <a:off x="1906705" y="4291183"/>
            <a:ext cx="14474590" cy="2146193"/>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SECTION TITLE</a:t>
            </a:r>
          </a:p>
          <a:p>
            <a:pPr lvl="0"/>
            <a:endParaRPr lang="en-US"/>
          </a:p>
        </p:txBody>
      </p:sp>
    </p:spTree>
    <p:extLst>
      <p:ext uri="{BB962C8B-B14F-4D97-AF65-F5344CB8AC3E}">
        <p14:creationId xmlns:p14="http://schemas.microsoft.com/office/powerpoint/2010/main" val="48098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een">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BEE4E5F-BB77-DE73-CDE1-6A4118B194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16200000" flipH="1">
            <a:off x="13793026" y="1446976"/>
            <a:ext cx="5941949" cy="3048001"/>
          </a:xfrm>
          <a:prstGeom prst="rect">
            <a:avLst/>
          </a:prstGeom>
        </p:spPr>
      </p:pic>
      <p:pic>
        <p:nvPicPr>
          <p:cNvPr id="6" name="Picture 3">
            <a:extLst>
              <a:ext uri="{FF2B5EF4-FFF2-40B4-BE49-F238E27FC236}">
                <a16:creationId xmlns:a16="http://schemas.microsoft.com/office/drawing/2014/main" id="{E3043E0C-2253-4C5A-A13A-105E916505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5400000" flipH="1" flipV="1">
            <a:off x="13793027" y="5792025"/>
            <a:ext cx="5941949" cy="3048000"/>
          </a:xfrm>
          <a:prstGeom prst="rect">
            <a:avLst/>
          </a:prstGeom>
        </p:spPr>
      </p:pic>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92D05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4" name="Text Placeholder 2">
            <a:extLst>
              <a:ext uri="{FF2B5EF4-FFF2-40B4-BE49-F238E27FC236}">
                <a16:creationId xmlns:a16="http://schemas.microsoft.com/office/drawing/2014/main" id="{D9A5BFFC-C3EF-3E20-0C66-4959B3E1400D}"/>
              </a:ext>
            </a:extLst>
          </p:cNvPr>
          <p:cNvSpPr>
            <a:spLocks noGrp="1"/>
          </p:cNvSpPr>
          <p:nvPr>
            <p:ph idx="1" hasCustomPrompt="1"/>
          </p:nvPr>
        </p:nvSpPr>
        <p:spPr>
          <a:xfrm>
            <a:off x="1600200" y="4157506"/>
            <a:ext cx="13106400" cy="4525963"/>
          </a:xfrm>
          <a:prstGeom prst="rect">
            <a:avLst/>
          </a:prstGeom>
        </p:spPr>
        <p:txBody>
          <a:bodyPr vert="horz" lIns="91440" tIns="45720" rIns="91440" bIns="45720" rtlCol="0">
            <a:normAutofit/>
          </a:bodyPr>
          <a:lstStyle>
            <a:lvl1pPr marL="342900" indent="-342900">
              <a:buSzPct val="100000"/>
              <a:buFontTx/>
              <a:buBlip>
                <a:blip r:embed="rId4"/>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5"/>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spTree>
    <p:extLst>
      <p:ext uri="{BB962C8B-B14F-4D97-AF65-F5344CB8AC3E}">
        <p14:creationId xmlns:p14="http://schemas.microsoft.com/office/powerpoint/2010/main" val="647169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Photo - Green">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BEE4E5F-BB77-DE73-CDE1-6A4118B194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16200000" flipH="1">
            <a:off x="13793026" y="1446976"/>
            <a:ext cx="5941949" cy="3048001"/>
          </a:xfrm>
          <a:prstGeom prst="rect">
            <a:avLst/>
          </a:prstGeom>
        </p:spPr>
      </p:pic>
      <p:pic>
        <p:nvPicPr>
          <p:cNvPr id="6" name="Picture 3">
            <a:extLst>
              <a:ext uri="{FF2B5EF4-FFF2-40B4-BE49-F238E27FC236}">
                <a16:creationId xmlns:a16="http://schemas.microsoft.com/office/drawing/2014/main" id="{E3043E0C-2253-4C5A-A13A-105E916505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5400000" flipH="1" flipV="1">
            <a:off x="13793027" y="5792025"/>
            <a:ext cx="5941949" cy="3048000"/>
          </a:xfrm>
          <a:prstGeom prst="rect">
            <a:avLst/>
          </a:prstGeom>
        </p:spPr>
      </p:pic>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92D05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0" name="Text Placeholder 2">
            <a:extLst>
              <a:ext uri="{FF2B5EF4-FFF2-40B4-BE49-F238E27FC236}">
                <a16:creationId xmlns:a16="http://schemas.microsoft.com/office/drawing/2014/main" id="{F58528AE-540E-C258-CB81-46841EED8D04}"/>
              </a:ext>
            </a:extLst>
          </p:cNvPr>
          <p:cNvSpPr>
            <a:spLocks noGrp="1"/>
          </p:cNvSpPr>
          <p:nvPr>
            <p:ph idx="13" hasCustomPrompt="1"/>
          </p:nvPr>
        </p:nvSpPr>
        <p:spPr>
          <a:xfrm>
            <a:off x="1600200" y="4157506"/>
            <a:ext cx="7162799" cy="4525963"/>
          </a:xfrm>
          <a:prstGeom prst="rect">
            <a:avLst/>
          </a:prstGeom>
        </p:spPr>
        <p:txBody>
          <a:bodyPr vert="horz" lIns="91440" tIns="45720" rIns="91440" bIns="45720" rtlCol="0">
            <a:normAutofit/>
          </a:bodyPr>
          <a:lstStyle>
            <a:lvl1pPr marL="342900" indent="-342900">
              <a:buSzPct val="100000"/>
              <a:buFontTx/>
              <a:buBlip>
                <a:blip r:embed="rId4"/>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5"/>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sp>
        <p:nvSpPr>
          <p:cNvPr id="2" name="Picture Placeholder 2">
            <a:extLst>
              <a:ext uri="{FF2B5EF4-FFF2-40B4-BE49-F238E27FC236}">
                <a16:creationId xmlns:a16="http://schemas.microsoft.com/office/drawing/2014/main" id="{FDE19ECE-5659-0654-D65B-277664AB3C46}"/>
              </a:ext>
            </a:extLst>
          </p:cNvPr>
          <p:cNvSpPr>
            <a:spLocks noGrp="1"/>
          </p:cNvSpPr>
          <p:nvPr>
            <p:ph type="pic" sz="quarter" idx="12" hasCustomPrompt="1"/>
          </p:nvPr>
        </p:nvSpPr>
        <p:spPr>
          <a:xfrm>
            <a:off x="9144000" y="4157505"/>
            <a:ext cx="5638800" cy="4526119"/>
          </a:xfrm>
          <a:prstGeom prst="rect">
            <a:avLst/>
          </a:prstGeom>
        </p:spPr>
        <p:txBody>
          <a:bodyPr/>
          <a:lstStyle>
            <a:lvl1pPr>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Picture or Icon</a:t>
            </a:r>
          </a:p>
        </p:txBody>
      </p:sp>
    </p:spTree>
    <p:extLst>
      <p:ext uri="{BB962C8B-B14F-4D97-AF65-F5344CB8AC3E}">
        <p14:creationId xmlns:p14="http://schemas.microsoft.com/office/powerpoint/2010/main" val="1853273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 Gree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92D05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4" name="Text Placeholder 2">
            <a:extLst>
              <a:ext uri="{FF2B5EF4-FFF2-40B4-BE49-F238E27FC236}">
                <a16:creationId xmlns:a16="http://schemas.microsoft.com/office/drawing/2014/main" id="{D9A5BFFC-C3EF-3E20-0C66-4959B3E1400D}"/>
              </a:ext>
            </a:extLst>
          </p:cNvPr>
          <p:cNvSpPr>
            <a:spLocks noGrp="1"/>
          </p:cNvSpPr>
          <p:nvPr>
            <p:ph idx="1" hasCustomPrompt="1"/>
          </p:nvPr>
        </p:nvSpPr>
        <p:spPr>
          <a:xfrm>
            <a:off x="1600200" y="4157506"/>
            <a:ext cx="13106400" cy="4525963"/>
          </a:xfrm>
          <a:prstGeom prst="rect">
            <a:avLst/>
          </a:prstGeom>
        </p:spPr>
        <p:txBody>
          <a:bodyPr vert="horz" lIns="91440" tIns="45720" rIns="91440" bIns="45720" rtlCol="0">
            <a:normAutofit/>
          </a:bodyPr>
          <a:lstStyle>
            <a:lvl1pPr marL="342900" indent="-342900">
              <a:buSzPct val="100000"/>
              <a:buFontTx/>
              <a:buBlip>
                <a:blip r:embed="rId2"/>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2"/>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2"/>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2"/>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pic>
        <p:nvPicPr>
          <p:cNvPr id="2" name="Picture 2">
            <a:extLst>
              <a:ext uri="{FF2B5EF4-FFF2-40B4-BE49-F238E27FC236}">
                <a16:creationId xmlns:a16="http://schemas.microsoft.com/office/drawing/2014/main" id="{4D13AB77-229A-BF88-AFEB-1F5DBE55D01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72800" y="0"/>
            <a:ext cx="7315200" cy="3849624"/>
          </a:xfrm>
          <a:prstGeom prst="rect">
            <a:avLst/>
          </a:prstGeom>
        </p:spPr>
      </p:pic>
    </p:spTree>
    <p:extLst>
      <p:ext uri="{BB962C8B-B14F-4D97-AF65-F5344CB8AC3E}">
        <p14:creationId xmlns:p14="http://schemas.microsoft.com/office/powerpoint/2010/main" val="967804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e - Gree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92D05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14173200"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 OF FIGURE</a:t>
            </a:r>
          </a:p>
        </p:txBody>
      </p:sp>
      <p:pic>
        <p:nvPicPr>
          <p:cNvPr id="2" name="Picture 2">
            <a:extLst>
              <a:ext uri="{FF2B5EF4-FFF2-40B4-BE49-F238E27FC236}">
                <a16:creationId xmlns:a16="http://schemas.microsoft.com/office/drawing/2014/main" id="{02E1D749-4976-1C4A-8408-3DD709E039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85371" y="-38100"/>
            <a:ext cx="4724400" cy="2486216"/>
          </a:xfrm>
          <a:prstGeom prst="rect">
            <a:avLst/>
          </a:prstGeom>
        </p:spPr>
      </p:pic>
      <p:pic>
        <p:nvPicPr>
          <p:cNvPr id="4" name="Picture 2">
            <a:extLst>
              <a:ext uri="{FF2B5EF4-FFF2-40B4-BE49-F238E27FC236}">
                <a16:creationId xmlns:a16="http://schemas.microsoft.com/office/drawing/2014/main" id="{2C8CA752-F40E-FBF2-CD23-CA3253E03D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800784"/>
            <a:ext cx="4724400" cy="2486216"/>
          </a:xfrm>
          <a:prstGeom prst="rect">
            <a:avLst/>
          </a:prstGeom>
        </p:spPr>
      </p:pic>
      <p:sp>
        <p:nvSpPr>
          <p:cNvPr id="10" name="Chart Placeholder 9">
            <a:extLst>
              <a:ext uri="{FF2B5EF4-FFF2-40B4-BE49-F238E27FC236}">
                <a16:creationId xmlns:a16="http://schemas.microsoft.com/office/drawing/2014/main" id="{99B51163-C24D-C934-22D7-6CAC6913DDA6}"/>
              </a:ext>
            </a:extLst>
          </p:cNvPr>
          <p:cNvSpPr>
            <a:spLocks noGrp="1"/>
          </p:cNvSpPr>
          <p:nvPr>
            <p:ph type="chart" sz="quarter" idx="12"/>
          </p:nvPr>
        </p:nvSpPr>
        <p:spPr>
          <a:xfrm>
            <a:off x="1670050" y="4152900"/>
            <a:ext cx="15246350" cy="4876800"/>
          </a:xfrm>
          <a:prstGeom prst="rect">
            <a:avLst/>
          </a:prstGeom>
        </p:spPr>
        <p:txBody>
          <a:bodyPr/>
          <a:lstStyle>
            <a:lvl1pPr>
              <a:buClr>
                <a:srgbClr val="002060"/>
              </a:buClr>
              <a:defRPr>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2019199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Yellow (Print)">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3355A9-F598-4D51-F904-05CBE61CDC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2800" y="0"/>
            <a:ext cx="7315200" cy="3849624"/>
          </a:xfrm>
          <a:prstGeom prst="rect">
            <a:avLst/>
          </a:prstGeom>
        </p:spPr>
      </p:pic>
      <p:pic>
        <p:nvPicPr>
          <p:cNvPr id="6" name="Picture 2">
            <a:extLst>
              <a:ext uri="{FF2B5EF4-FFF2-40B4-BE49-F238E27FC236}">
                <a16:creationId xmlns:a16="http://schemas.microsoft.com/office/drawing/2014/main" id="{CD7C0F7C-0B9E-8A1B-B029-302098C34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437376"/>
            <a:ext cx="7315200" cy="3849624"/>
          </a:xfrm>
          <a:prstGeom prst="rect">
            <a:avLst/>
          </a:prstGeom>
        </p:spPr>
      </p:pic>
      <p:sp>
        <p:nvSpPr>
          <p:cNvPr id="8" name="Text Placeholder 16">
            <a:extLst>
              <a:ext uri="{FF2B5EF4-FFF2-40B4-BE49-F238E27FC236}">
                <a16:creationId xmlns:a16="http://schemas.microsoft.com/office/drawing/2014/main" id="{7B45CAFD-A309-38DE-C7A9-78E945A15A01}"/>
              </a:ext>
            </a:extLst>
          </p:cNvPr>
          <p:cNvSpPr>
            <a:spLocks noGrp="1"/>
          </p:cNvSpPr>
          <p:nvPr>
            <p:ph type="body" sz="quarter" idx="10" hasCustomPrompt="1"/>
          </p:nvPr>
        </p:nvSpPr>
        <p:spPr>
          <a:xfrm>
            <a:off x="1906705" y="4291183"/>
            <a:ext cx="14474590" cy="2146193"/>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SECTION TITLE</a:t>
            </a:r>
          </a:p>
          <a:p>
            <a:pPr lvl="0"/>
            <a:endParaRPr lang="en-US"/>
          </a:p>
        </p:txBody>
      </p:sp>
    </p:spTree>
    <p:extLst>
      <p:ext uri="{BB962C8B-B14F-4D97-AF65-F5344CB8AC3E}">
        <p14:creationId xmlns:p14="http://schemas.microsoft.com/office/powerpoint/2010/main" val="142840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Yellow (Web)">
    <p:bg>
      <p:bgPr>
        <a:solidFill>
          <a:srgbClr val="DCEEF3"/>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3355A9-F598-4D51-F904-05CBE61CDC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2800" y="0"/>
            <a:ext cx="7315200" cy="3849624"/>
          </a:xfrm>
          <a:prstGeom prst="rect">
            <a:avLst/>
          </a:prstGeom>
        </p:spPr>
      </p:pic>
      <p:pic>
        <p:nvPicPr>
          <p:cNvPr id="6" name="Picture 2">
            <a:extLst>
              <a:ext uri="{FF2B5EF4-FFF2-40B4-BE49-F238E27FC236}">
                <a16:creationId xmlns:a16="http://schemas.microsoft.com/office/drawing/2014/main" id="{CD7C0F7C-0B9E-8A1B-B029-302098C34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437376"/>
            <a:ext cx="7315200" cy="3849624"/>
          </a:xfrm>
          <a:prstGeom prst="rect">
            <a:avLst/>
          </a:prstGeom>
        </p:spPr>
      </p:pic>
      <p:sp>
        <p:nvSpPr>
          <p:cNvPr id="8" name="Text Placeholder 16">
            <a:extLst>
              <a:ext uri="{FF2B5EF4-FFF2-40B4-BE49-F238E27FC236}">
                <a16:creationId xmlns:a16="http://schemas.microsoft.com/office/drawing/2014/main" id="{7B45CAFD-A309-38DE-C7A9-78E945A15A01}"/>
              </a:ext>
            </a:extLst>
          </p:cNvPr>
          <p:cNvSpPr>
            <a:spLocks noGrp="1"/>
          </p:cNvSpPr>
          <p:nvPr>
            <p:ph type="body" sz="quarter" idx="10" hasCustomPrompt="1"/>
          </p:nvPr>
        </p:nvSpPr>
        <p:spPr>
          <a:xfrm>
            <a:off x="1906705" y="4291183"/>
            <a:ext cx="14474590" cy="2146193"/>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SECTION TITLE</a:t>
            </a:r>
          </a:p>
          <a:p>
            <a:pPr lvl="0"/>
            <a:endParaRPr lang="en-US"/>
          </a:p>
        </p:txBody>
      </p:sp>
    </p:spTree>
    <p:extLst>
      <p:ext uri="{BB962C8B-B14F-4D97-AF65-F5344CB8AC3E}">
        <p14:creationId xmlns:p14="http://schemas.microsoft.com/office/powerpoint/2010/main" val="1681021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Yellow">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BEE4E5F-BB77-DE73-CDE1-6A4118B194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16200000" flipH="1">
            <a:off x="13793026" y="1446976"/>
            <a:ext cx="5941949" cy="3048001"/>
          </a:xfrm>
          <a:prstGeom prst="rect">
            <a:avLst/>
          </a:prstGeom>
        </p:spPr>
      </p:pic>
      <p:pic>
        <p:nvPicPr>
          <p:cNvPr id="6" name="Picture 3">
            <a:extLst>
              <a:ext uri="{FF2B5EF4-FFF2-40B4-BE49-F238E27FC236}">
                <a16:creationId xmlns:a16="http://schemas.microsoft.com/office/drawing/2014/main" id="{E3043E0C-2253-4C5A-A13A-105E916505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5400000" flipH="1" flipV="1">
            <a:off x="13793027" y="5792025"/>
            <a:ext cx="5941949" cy="3048000"/>
          </a:xfrm>
          <a:prstGeom prst="rect">
            <a:avLst/>
          </a:prstGeom>
        </p:spPr>
      </p:pic>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FFC00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4" name="Text Placeholder 2">
            <a:extLst>
              <a:ext uri="{FF2B5EF4-FFF2-40B4-BE49-F238E27FC236}">
                <a16:creationId xmlns:a16="http://schemas.microsoft.com/office/drawing/2014/main" id="{D9A5BFFC-C3EF-3E20-0C66-4959B3E1400D}"/>
              </a:ext>
            </a:extLst>
          </p:cNvPr>
          <p:cNvSpPr>
            <a:spLocks noGrp="1"/>
          </p:cNvSpPr>
          <p:nvPr>
            <p:ph idx="1" hasCustomPrompt="1"/>
          </p:nvPr>
        </p:nvSpPr>
        <p:spPr>
          <a:xfrm>
            <a:off x="1600200" y="4157506"/>
            <a:ext cx="13106400" cy="4525963"/>
          </a:xfrm>
          <a:prstGeom prst="rect">
            <a:avLst/>
          </a:prstGeom>
        </p:spPr>
        <p:txBody>
          <a:bodyPr vert="horz" lIns="91440" tIns="45720" rIns="91440" bIns="45720" rtlCol="0">
            <a:normAutofit/>
          </a:bodyPr>
          <a:lstStyle>
            <a:lvl1pPr marL="342900" indent="-342900">
              <a:buSzPct val="100000"/>
              <a:buFontTx/>
              <a:buBlip>
                <a:blip r:embed="rId4"/>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5"/>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spTree>
    <p:extLst>
      <p:ext uri="{BB962C8B-B14F-4D97-AF65-F5344CB8AC3E}">
        <p14:creationId xmlns:p14="http://schemas.microsoft.com/office/powerpoint/2010/main" val="54905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2 - Yellow">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FFC00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4" name="Text Placeholder 2">
            <a:extLst>
              <a:ext uri="{FF2B5EF4-FFF2-40B4-BE49-F238E27FC236}">
                <a16:creationId xmlns:a16="http://schemas.microsoft.com/office/drawing/2014/main" id="{D9A5BFFC-C3EF-3E20-0C66-4959B3E1400D}"/>
              </a:ext>
            </a:extLst>
          </p:cNvPr>
          <p:cNvSpPr>
            <a:spLocks noGrp="1"/>
          </p:cNvSpPr>
          <p:nvPr>
            <p:ph idx="1" hasCustomPrompt="1"/>
          </p:nvPr>
        </p:nvSpPr>
        <p:spPr>
          <a:xfrm>
            <a:off x="1600200" y="4157506"/>
            <a:ext cx="13106400" cy="4525963"/>
          </a:xfrm>
          <a:prstGeom prst="rect">
            <a:avLst/>
          </a:prstGeom>
        </p:spPr>
        <p:txBody>
          <a:bodyPr vert="horz" lIns="91440" tIns="45720" rIns="91440" bIns="45720" rtlCol="0">
            <a:normAutofit/>
          </a:bodyPr>
          <a:lstStyle>
            <a:lvl1pPr marL="342900" indent="-342900">
              <a:buSzPct val="100000"/>
              <a:buFontTx/>
              <a:buBlip>
                <a:blip r:embed="rId2"/>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2"/>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2"/>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2"/>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pic>
        <p:nvPicPr>
          <p:cNvPr id="2" name="Picture 2">
            <a:extLst>
              <a:ext uri="{FF2B5EF4-FFF2-40B4-BE49-F238E27FC236}">
                <a16:creationId xmlns:a16="http://schemas.microsoft.com/office/drawing/2014/main" id="{4D13AB77-229A-BF88-AFEB-1F5DBE55D01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72800" y="0"/>
            <a:ext cx="7315200" cy="3849624"/>
          </a:xfrm>
          <a:prstGeom prst="rect">
            <a:avLst/>
          </a:prstGeom>
        </p:spPr>
      </p:pic>
    </p:spTree>
    <p:extLst>
      <p:ext uri="{BB962C8B-B14F-4D97-AF65-F5344CB8AC3E}">
        <p14:creationId xmlns:p14="http://schemas.microsoft.com/office/powerpoint/2010/main" val="3148016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Photo - Yellow">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BEE4E5F-BB77-DE73-CDE1-6A4118B194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16200000" flipH="1">
            <a:off x="13793026" y="1446976"/>
            <a:ext cx="5941949" cy="3048001"/>
          </a:xfrm>
          <a:prstGeom prst="rect">
            <a:avLst/>
          </a:prstGeom>
        </p:spPr>
      </p:pic>
      <p:pic>
        <p:nvPicPr>
          <p:cNvPr id="6" name="Picture 3">
            <a:extLst>
              <a:ext uri="{FF2B5EF4-FFF2-40B4-BE49-F238E27FC236}">
                <a16:creationId xmlns:a16="http://schemas.microsoft.com/office/drawing/2014/main" id="{E3043E0C-2253-4C5A-A13A-105E916505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5400000" flipH="1" flipV="1">
            <a:off x="13793027" y="5792025"/>
            <a:ext cx="5941949" cy="3048000"/>
          </a:xfrm>
          <a:prstGeom prst="rect">
            <a:avLst/>
          </a:prstGeom>
        </p:spPr>
      </p:pic>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FFC00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9" name="Text Placeholder 2">
            <a:extLst>
              <a:ext uri="{FF2B5EF4-FFF2-40B4-BE49-F238E27FC236}">
                <a16:creationId xmlns:a16="http://schemas.microsoft.com/office/drawing/2014/main" id="{D3CFAFCB-8613-2B6F-5E3F-3D1BBF74FEBC}"/>
              </a:ext>
            </a:extLst>
          </p:cNvPr>
          <p:cNvSpPr>
            <a:spLocks noGrp="1"/>
          </p:cNvSpPr>
          <p:nvPr>
            <p:ph idx="13" hasCustomPrompt="1"/>
          </p:nvPr>
        </p:nvSpPr>
        <p:spPr>
          <a:xfrm>
            <a:off x="1600200" y="4152900"/>
            <a:ext cx="7162799" cy="4525963"/>
          </a:xfrm>
          <a:prstGeom prst="rect">
            <a:avLst/>
          </a:prstGeom>
        </p:spPr>
        <p:txBody>
          <a:bodyPr vert="horz" lIns="91440" tIns="45720" rIns="91440" bIns="45720" rtlCol="0">
            <a:normAutofit/>
          </a:bodyPr>
          <a:lstStyle>
            <a:lvl1pPr marL="342900" indent="-342900">
              <a:buSzPct val="100000"/>
              <a:buFontTx/>
              <a:buBlip>
                <a:blip r:embed="rId4"/>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5"/>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5"/>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sp>
        <p:nvSpPr>
          <p:cNvPr id="2" name="Picture Placeholder 2">
            <a:extLst>
              <a:ext uri="{FF2B5EF4-FFF2-40B4-BE49-F238E27FC236}">
                <a16:creationId xmlns:a16="http://schemas.microsoft.com/office/drawing/2014/main" id="{71DEA5D8-526D-4F23-306A-B73CE59F83F0}"/>
              </a:ext>
            </a:extLst>
          </p:cNvPr>
          <p:cNvSpPr>
            <a:spLocks noGrp="1"/>
          </p:cNvSpPr>
          <p:nvPr>
            <p:ph type="pic" sz="quarter" idx="12" hasCustomPrompt="1"/>
          </p:nvPr>
        </p:nvSpPr>
        <p:spPr>
          <a:xfrm>
            <a:off x="9144000" y="4157505"/>
            <a:ext cx="5638800" cy="4526119"/>
          </a:xfrm>
          <a:prstGeom prst="rect">
            <a:avLst/>
          </a:prstGeom>
        </p:spPr>
        <p:txBody>
          <a:bodyPr/>
          <a:lstStyle>
            <a:lvl1pPr>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Picture or Icon</a:t>
            </a:r>
          </a:p>
        </p:txBody>
      </p:sp>
    </p:spTree>
    <p:extLst>
      <p:ext uri="{BB962C8B-B14F-4D97-AF65-F5344CB8AC3E}">
        <p14:creationId xmlns:p14="http://schemas.microsoft.com/office/powerpoint/2010/main" val="6683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0CCA97C8-2FBB-353B-02F3-133376B65E38}"/>
              </a:ext>
            </a:extLst>
          </p:cNvPr>
          <p:cNvGrpSpPr/>
          <p:nvPr userDrawn="1"/>
        </p:nvGrpSpPr>
        <p:grpSpPr>
          <a:xfrm>
            <a:off x="1670735" y="1155723"/>
            <a:ext cx="1620109" cy="108284"/>
            <a:chOff x="0" y="0"/>
            <a:chExt cx="2709186" cy="181075"/>
          </a:xfrm>
          <a:solidFill>
            <a:srgbClr val="70B9CC"/>
          </a:solidFill>
        </p:grpSpPr>
        <p:sp>
          <p:nvSpPr>
            <p:cNvPr id="10" name="Freeform 5">
              <a:extLst>
                <a:ext uri="{FF2B5EF4-FFF2-40B4-BE49-F238E27FC236}">
                  <a16:creationId xmlns:a16="http://schemas.microsoft.com/office/drawing/2014/main" id="{994E4E80-D6D1-71A5-EB4E-38CD4A75B3D6}"/>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pic>
        <p:nvPicPr>
          <p:cNvPr id="12" name="Picture 3">
            <a:extLst>
              <a:ext uri="{FF2B5EF4-FFF2-40B4-BE49-F238E27FC236}">
                <a16:creationId xmlns:a16="http://schemas.microsoft.com/office/drawing/2014/main" id="{F6E153BC-E4A7-AF2A-BAF5-27F43084941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16200000" flipH="1">
            <a:off x="13793026" y="1446976"/>
            <a:ext cx="5941949" cy="3048001"/>
          </a:xfrm>
          <a:prstGeom prst="rect">
            <a:avLst/>
          </a:prstGeom>
        </p:spPr>
      </p:pic>
      <p:sp>
        <p:nvSpPr>
          <p:cNvPr id="4" name="Text Placeholder 3">
            <a:extLst>
              <a:ext uri="{FF2B5EF4-FFF2-40B4-BE49-F238E27FC236}">
                <a16:creationId xmlns:a16="http://schemas.microsoft.com/office/drawing/2014/main" id="{57A50A99-55D7-269D-9D5F-16C1BF63DA62}"/>
              </a:ext>
            </a:extLst>
          </p:cNvPr>
          <p:cNvSpPr>
            <a:spLocks noGrp="1"/>
          </p:cNvSpPr>
          <p:nvPr>
            <p:ph type="body" sz="quarter" idx="10" hasCustomPrompt="1"/>
          </p:nvPr>
        </p:nvSpPr>
        <p:spPr>
          <a:xfrm>
            <a:off x="1600200" y="1409700"/>
            <a:ext cx="7931150" cy="914400"/>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72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sz="7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sz="72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sz="72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AGENDA</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gure - Yellow">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FFC000"/>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14173200"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 OF FIGURE</a:t>
            </a:r>
          </a:p>
        </p:txBody>
      </p:sp>
      <p:pic>
        <p:nvPicPr>
          <p:cNvPr id="2" name="Picture 2">
            <a:extLst>
              <a:ext uri="{FF2B5EF4-FFF2-40B4-BE49-F238E27FC236}">
                <a16:creationId xmlns:a16="http://schemas.microsoft.com/office/drawing/2014/main" id="{02E1D749-4976-1C4A-8408-3DD709E039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85371" y="-38100"/>
            <a:ext cx="4724400" cy="2486216"/>
          </a:xfrm>
          <a:prstGeom prst="rect">
            <a:avLst/>
          </a:prstGeom>
        </p:spPr>
      </p:pic>
      <p:pic>
        <p:nvPicPr>
          <p:cNvPr id="4" name="Picture 2">
            <a:extLst>
              <a:ext uri="{FF2B5EF4-FFF2-40B4-BE49-F238E27FC236}">
                <a16:creationId xmlns:a16="http://schemas.microsoft.com/office/drawing/2014/main" id="{2C8CA752-F40E-FBF2-CD23-CA3253E03D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800784"/>
            <a:ext cx="4724400" cy="2486216"/>
          </a:xfrm>
          <a:prstGeom prst="rect">
            <a:avLst/>
          </a:prstGeom>
        </p:spPr>
      </p:pic>
      <p:sp>
        <p:nvSpPr>
          <p:cNvPr id="10" name="Chart Placeholder 9">
            <a:extLst>
              <a:ext uri="{FF2B5EF4-FFF2-40B4-BE49-F238E27FC236}">
                <a16:creationId xmlns:a16="http://schemas.microsoft.com/office/drawing/2014/main" id="{99B51163-C24D-C934-22D7-6CAC6913DDA6}"/>
              </a:ext>
            </a:extLst>
          </p:cNvPr>
          <p:cNvSpPr>
            <a:spLocks noGrp="1"/>
          </p:cNvSpPr>
          <p:nvPr>
            <p:ph type="chart" sz="quarter" idx="12"/>
          </p:nvPr>
        </p:nvSpPr>
        <p:spPr>
          <a:xfrm>
            <a:off x="1670050" y="4152900"/>
            <a:ext cx="15246350" cy="4876800"/>
          </a:xfrm>
          <a:prstGeom prst="rect">
            <a:avLst/>
          </a:prstGeom>
        </p:spPr>
        <p:txBody>
          <a:bodyPr/>
          <a:lstStyle>
            <a:lvl1pPr>
              <a:buClr>
                <a:srgbClr val="002060"/>
              </a:buClr>
              <a:defRPr>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2749798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91FADD3-6884-4F59-80C0-39EE956AC4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2800" y="0"/>
            <a:ext cx="7315200" cy="3849624"/>
          </a:xfrm>
          <a:prstGeom prst="rect">
            <a:avLst/>
          </a:prstGeom>
        </p:spPr>
      </p:pic>
    </p:spTree>
    <p:extLst>
      <p:ext uri="{BB962C8B-B14F-4D97-AF65-F5344CB8AC3E}">
        <p14:creationId xmlns:p14="http://schemas.microsoft.com/office/powerpoint/2010/main" val="3141839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gbde1b44edb_0_232"/>
          <p:cNvSpPr txBox="1">
            <a:spLocks noGrp="1"/>
          </p:cNvSpPr>
          <p:nvPr>
            <p:ph type="title"/>
          </p:nvPr>
        </p:nvSpPr>
        <p:spPr>
          <a:xfrm>
            <a:off x="1257300" y="547687"/>
            <a:ext cx="15773400" cy="19885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gbde1b44edb_0_232"/>
          <p:cNvSpPr txBox="1">
            <a:spLocks noGrp="1"/>
          </p:cNvSpPr>
          <p:nvPr>
            <p:ph type="body" idx="1"/>
          </p:nvPr>
        </p:nvSpPr>
        <p:spPr>
          <a:xfrm>
            <a:off x="1257300" y="2738438"/>
            <a:ext cx="15773400" cy="65268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2400"/>
              </a:spcBef>
              <a:spcAft>
                <a:spcPts val="0"/>
              </a:spcAft>
              <a:buClr>
                <a:schemeClr val="dk1"/>
              </a:buClr>
              <a:buSzPts val="1800"/>
              <a:buChar char="○"/>
              <a:defRPr/>
            </a:lvl2pPr>
            <a:lvl3pPr marL="2057400" lvl="2" indent="-514350" algn="l">
              <a:lnSpc>
                <a:spcPct val="90000"/>
              </a:lnSpc>
              <a:spcBef>
                <a:spcPts val="2400"/>
              </a:spcBef>
              <a:spcAft>
                <a:spcPts val="0"/>
              </a:spcAft>
              <a:buClr>
                <a:schemeClr val="dk1"/>
              </a:buClr>
              <a:buSzPts val="1800"/>
              <a:buChar char="■"/>
              <a:defRPr/>
            </a:lvl3pPr>
            <a:lvl4pPr marL="2743200" lvl="3" indent="-514350" algn="l">
              <a:lnSpc>
                <a:spcPct val="90000"/>
              </a:lnSpc>
              <a:spcBef>
                <a:spcPts val="2400"/>
              </a:spcBef>
              <a:spcAft>
                <a:spcPts val="0"/>
              </a:spcAft>
              <a:buClr>
                <a:schemeClr val="dk1"/>
              </a:buClr>
              <a:buSzPts val="1800"/>
              <a:buChar char="●"/>
              <a:defRPr/>
            </a:lvl4pPr>
            <a:lvl5pPr marL="3429000" lvl="4" indent="-514350" algn="l">
              <a:lnSpc>
                <a:spcPct val="90000"/>
              </a:lnSpc>
              <a:spcBef>
                <a:spcPts val="2400"/>
              </a:spcBef>
              <a:spcAft>
                <a:spcPts val="0"/>
              </a:spcAft>
              <a:buClr>
                <a:schemeClr val="dk1"/>
              </a:buClr>
              <a:buSzPts val="1800"/>
              <a:buChar char="○"/>
              <a:defRPr/>
            </a:lvl5pPr>
            <a:lvl6pPr marL="4114800" lvl="5" indent="-514350" algn="l">
              <a:lnSpc>
                <a:spcPct val="90000"/>
              </a:lnSpc>
              <a:spcBef>
                <a:spcPts val="2400"/>
              </a:spcBef>
              <a:spcAft>
                <a:spcPts val="0"/>
              </a:spcAft>
              <a:buClr>
                <a:schemeClr val="dk1"/>
              </a:buClr>
              <a:buSzPts val="1800"/>
              <a:buChar char="■"/>
              <a:defRPr/>
            </a:lvl6pPr>
            <a:lvl7pPr marL="4800600" lvl="6" indent="-514350" algn="l">
              <a:lnSpc>
                <a:spcPct val="90000"/>
              </a:lnSpc>
              <a:spcBef>
                <a:spcPts val="2400"/>
              </a:spcBef>
              <a:spcAft>
                <a:spcPts val="0"/>
              </a:spcAft>
              <a:buClr>
                <a:schemeClr val="dk1"/>
              </a:buClr>
              <a:buSzPts val="1800"/>
              <a:buChar char="●"/>
              <a:defRPr/>
            </a:lvl7pPr>
            <a:lvl8pPr marL="5486400" lvl="7" indent="-514350" algn="l">
              <a:lnSpc>
                <a:spcPct val="90000"/>
              </a:lnSpc>
              <a:spcBef>
                <a:spcPts val="2400"/>
              </a:spcBef>
              <a:spcAft>
                <a:spcPts val="0"/>
              </a:spcAft>
              <a:buClr>
                <a:schemeClr val="dk1"/>
              </a:buClr>
              <a:buSzPts val="1800"/>
              <a:buChar char="○"/>
              <a:defRPr/>
            </a:lvl8pPr>
            <a:lvl9pPr marL="6172200" lvl="8" indent="-514350" algn="l">
              <a:lnSpc>
                <a:spcPct val="90000"/>
              </a:lnSpc>
              <a:spcBef>
                <a:spcPts val="2400"/>
              </a:spcBef>
              <a:spcAft>
                <a:spcPts val="2400"/>
              </a:spcAft>
              <a:buClr>
                <a:schemeClr val="dk1"/>
              </a:buClr>
              <a:buSzPts val="1800"/>
              <a:buChar char="■"/>
              <a:defRPr/>
            </a:lvl9pPr>
          </a:lstStyle>
          <a:p>
            <a:endParaRPr/>
          </a:p>
        </p:txBody>
      </p:sp>
      <p:sp>
        <p:nvSpPr>
          <p:cNvPr id="16" name="Google Shape;16;gbde1b44edb_0_232"/>
          <p:cNvSpPr txBox="1">
            <a:spLocks noGrp="1"/>
          </p:cNvSpPr>
          <p:nvPr>
            <p:ph type="dt" idx="10"/>
          </p:nvPr>
        </p:nvSpPr>
        <p:spPr>
          <a:xfrm>
            <a:off x="1257300" y="9534525"/>
            <a:ext cx="4114800" cy="5476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
        <p:nvSpPr>
          <p:cNvPr id="17" name="Google Shape;17;gbde1b44edb_0_232"/>
          <p:cNvSpPr txBox="1">
            <a:spLocks noGrp="1"/>
          </p:cNvSpPr>
          <p:nvPr>
            <p:ph type="ftr" idx="11"/>
          </p:nvPr>
        </p:nvSpPr>
        <p:spPr>
          <a:xfrm>
            <a:off x="6057900" y="9534525"/>
            <a:ext cx="6172200" cy="5476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
        <p:nvSpPr>
          <p:cNvPr id="18" name="Google Shape;18;gbde1b44edb_0_232"/>
          <p:cNvSpPr txBox="1">
            <a:spLocks noGrp="1"/>
          </p:cNvSpPr>
          <p:nvPr>
            <p:ph type="sldNum" idx="12"/>
          </p:nvPr>
        </p:nvSpPr>
        <p:spPr>
          <a:xfrm>
            <a:off x="12915900" y="9534525"/>
            <a:ext cx="4114800" cy="54765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95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5885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Blue (Print)">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3355A9-F598-4D51-F904-05CBE61CDC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2800" y="0"/>
            <a:ext cx="7315200" cy="3849624"/>
          </a:xfrm>
          <a:prstGeom prst="rect">
            <a:avLst/>
          </a:prstGeom>
        </p:spPr>
      </p:pic>
      <p:pic>
        <p:nvPicPr>
          <p:cNvPr id="6" name="Picture 2">
            <a:extLst>
              <a:ext uri="{FF2B5EF4-FFF2-40B4-BE49-F238E27FC236}">
                <a16:creationId xmlns:a16="http://schemas.microsoft.com/office/drawing/2014/main" id="{CD7C0F7C-0B9E-8A1B-B029-302098C34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437376"/>
            <a:ext cx="7315200" cy="3849624"/>
          </a:xfrm>
          <a:prstGeom prst="rect">
            <a:avLst/>
          </a:prstGeom>
        </p:spPr>
      </p:pic>
      <p:sp>
        <p:nvSpPr>
          <p:cNvPr id="8" name="Text Placeholder 16">
            <a:extLst>
              <a:ext uri="{FF2B5EF4-FFF2-40B4-BE49-F238E27FC236}">
                <a16:creationId xmlns:a16="http://schemas.microsoft.com/office/drawing/2014/main" id="{7B45CAFD-A309-38DE-C7A9-78E945A15A01}"/>
              </a:ext>
            </a:extLst>
          </p:cNvPr>
          <p:cNvSpPr>
            <a:spLocks noGrp="1"/>
          </p:cNvSpPr>
          <p:nvPr>
            <p:ph type="body" sz="quarter" idx="10" hasCustomPrompt="1"/>
          </p:nvPr>
        </p:nvSpPr>
        <p:spPr>
          <a:xfrm>
            <a:off x="1906705" y="4291183"/>
            <a:ext cx="14474590" cy="2146193"/>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SECTION TITLE</a:t>
            </a:r>
          </a:p>
          <a:p>
            <a:pPr lvl="0"/>
            <a:endParaRPr lang="en-US"/>
          </a:p>
        </p:txBody>
      </p:sp>
    </p:spTree>
    <p:extLst>
      <p:ext uri="{BB962C8B-B14F-4D97-AF65-F5344CB8AC3E}">
        <p14:creationId xmlns:p14="http://schemas.microsoft.com/office/powerpoint/2010/main" val="395786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Blue (Web)">
    <p:bg>
      <p:bgPr>
        <a:solidFill>
          <a:srgbClr val="DCEEF3"/>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3355A9-F598-4D51-F904-05CBE61CDC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2800" y="0"/>
            <a:ext cx="7315200" cy="3849624"/>
          </a:xfrm>
          <a:prstGeom prst="rect">
            <a:avLst/>
          </a:prstGeom>
        </p:spPr>
      </p:pic>
      <p:pic>
        <p:nvPicPr>
          <p:cNvPr id="6" name="Picture 2">
            <a:extLst>
              <a:ext uri="{FF2B5EF4-FFF2-40B4-BE49-F238E27FC236}">
                <a16:creationId xmlns:a16="http://schemas.microsoft.com/office/drawing/2014/main" id="{CD7C0F7C-0B9E-8A1B-B029-302098C34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437376"/>
            <a:ext cx="7315200" cy="3849624"/>
          </a:xfrm>
          <a:prstGeom prst="rect">
            <a:avLst/>
          </a:prstGeom>
        </p:spPr>
      </p:pic>
      <p:sp>
        <p:nvSpPr>
          <p:cNvPr id="8" name="Text Placeholder 16">
            <a:extLst>
              <a:ext uri="{FF2B5EF4-FFF2-40B4-BE49-F238E27FC236}">
                <a16:creationId xmlns:a16="http://schemas.microsoft.com/office/drawing/2014/main" id="{7B45CAFD-A309-38DE-C7A9-78E945A15A01}"/>
              </a:ext>
            </a:extLst>
          </p:cNvPr>
          <p:cNvSpPr>
            <a:spLocks noGrp="1"/>
          </p:cNvSpPr>
          <p:nvPr>
            <p:ph type="body" sz="quarter" idx="10" hasCustomPrompt="1"/>
          </p:nvPr>
        </p:nvSpPr>
        <p:spPr>
          <a:xfrm>
            <a:off x="1906705" y="4291183"/>
            <a:ext cx="14474590" cy="2146193"/>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SECTION TITLE</a:t>
            </a:r>
          </a:p>
          <a:p>
            <a:pPr lvl="0"/>
            <a:endParaRPr lang="en-US"/>
          </a:p>
        </p:txBody>
      </p:sp>
    </p:spTree>
    <p:extLst>
      <p:ext uri="{BB962C8B-B14F-4D97-AF65-F5344CB8AC3E}">
        <p14:creationId xmlns:p14="http://schemas.microsoft.com/office/powerpoint/2010/main" val="55440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lu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BEE4E5F-BB77-DE73-CDE1-6A4118B194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16200000" flipH="1">
            <a:off x="13793026" y="1446976"/>
            <a:ext cx="5941949" cy="3048001"/>
          </a:xfrm>
          <a:prstGeom prst="rect">
            <a:avLst/>
          </a:prstGeom>
        </p:spPr>
      </p:pic>
      <p:pic>
        <p:nvPicPr>
          <p:cNvPr id="6" name="Picture 3">
            <a:extLst>
              <a:ext uri="{FF2B5EF4-FFF2-40B4-BE49-F238E27FC236}">
                <a16:creationId xmlns:a16="http://schemas.microsoft.com/office/drawing/2014/main" id="{E3043E0C-2253-4C5A-A13A-105E916505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5400000" flipH="1" flipV="1">
            <a:off x="13793027" y="5792025"/>
            <a:ext cx="5941949" cy="3048000"/>
          </a:xfrm>
          <a:prstGeom prst="rect">
            <a:avLst/>
          </a:prstGeom>
        </p:spPr>
      </p:pic>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70B9CC"/>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4" name="Text Placeholder 2">
            <a:extLst>
              <a:ext uri="{FF2B5EF4-FFF2-40B4-BE49-F238E27FC236}">
                <a16:creationId xmlns:a16="http://schemas.microsoft.com/office/drawing/2014/main" id="{D9A5BFFC-C3EF-3E20-0C66-4959B3E1400D}"/>
              </a:ext>
            </a:extLst>
          </p:cNvPr>
          <p:cNvSpPr>
            <a:spLocks noGrp="1"/>
          </p:cNvSpPr>
          <p:nvPr>
            <p:ph idx="1" hasCustomPrompt="1"/>
          </p:nvPr>
        </p:nvSpPr>
        <p:spPr>
          <a:xfrm>
            <a:off x="1600200" y="4157506"/>
            <a:ext cx="13106400" cy="4525963"/>
          </a:xfrm>
          <a:prstGeom prst="rect">
            <a:avLst/>
          </a:prstGeom>
        </p:spPr>
        <p:txBody>
          <a:bodyPr vert="horz" lIns="91440" tIns="45720" rIns="91440" bIns="45720" rtlCol="0">
            <a:normAutofit/>
          </a:bodyPr>
          <a:lstStyle>
            <a:lvl1pPr marL="342900" indent="-342900">
              <a:buSzPct val="100000"/>
              <a:buFontTx/>
              <a:buBlip>
                <a:blip r:embed="rId4"/>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4"/>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4"/>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4"/>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 Blue">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70B9CC"/>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4" name="Text Placeholder 2">
            <a:extLst>
              <a:ext uri="{FF2B5EF4-FFF2-40B4-BE49-F238E27FC236}">
                <a16:creationId xmlns:a16="http://schemas.microsoft.com/office/drawing/2014/main" id="{D9A5BFFC-C3EF-3E20-0C66-4959B3E1400D}"/>
              </a:ext>
            </a:extLst>
          </p:cNvPr>
          <p:cNvSpPr>
            <a:spLocks noGrp="1"/>
          </p:cNvSpPr>
          <p:nvPr>
            <p:ph idx="1" hasCustomPrompt="1"/>
          </p:nvPr>
        </p:nvSpPr>
        <p:spPr>
          <a:xfrm>
            <a:off x="1600200" y="4157506"/>
            <a:ext cx="13106400" cy="4525963"/>
          </a:xfrm>
          <a:prstGeom prst="rect">
            <a:avLst/>
          </a:prstGeom>
        </p:spPr>
        <p:txBody>
          <a:bodyPr vert="horz" lIns="91440" tIns="45720" rIns="91440" bIns="45720" rtlCol="0">
            <a:normAutofit/>
          </a:bodyPr>
          <a:lstStyle>
            <a:lvl1pPr marL="342900" indent="-342900">
              <a:buSzPct val="100000"/>
              <a:buFontTx/>
              <a:buBlip>
                <a:blip r:embed="rId2"/>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2"/>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2"/>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2"/>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pic>
        <p:nvPicPr>
          <p:cNvPr id="2" name="Picture 2">
            <a:extLst>
              <a:ext uri="{FF2B5EF4-FFF2-40B4-BE49-F238E27FC236}">
                <a16:creationId xmlns:a16="http://schemas.microsoft.com/office/drawing/2014/main" id="{4D13AB77-229A-BF88-AFEB-1F5DBE55D01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72800" y="0"/>
            <a:ext cx="7315200" cy="3849624"/>
          </a:xfrm>
          <a:prstGeom prst="rect">
            <a:avLst/>
          </a:prstGeom>
        </p:spPr>
      </p:pic>
    </p:spTree>
    <p:extLst>
      <p:ext uri="{BB962C8B-B14F-4D97-AF65-F5344CB8AC3E}">
        <p14:creationId xmlns:p14="http://schemas.microsoft.com/office/powerpoint/2010/main" val="159470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Photo - Blu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BEE4E5F-BB77-DE73-CDE1-6A4118B194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16200000" flipH="1">
            <a:off x="13793026" y="1446976"/>
            <a:ext cx="5941949" cy="3048001"/>
          </a:xfrm>
          <a:prstGeom prst="rect">
            <a:avLst/>
          </a:prstGeom>
        </p:spPr>
      </p:pic>
      <p:pic>
        <p:nvPicPr>
          <p:cNvPr id="6" name="Picture 3">
            <a:extLst>
              <a:ext uri="{FF2B5EF4-FFF2-40B4-BE49-F238E27FC236}">
                <a16:creationId xmlns:a16="http://schemas.microsoft.com/office/drawing/2014/main" id="{E3043E0C-2253-4C5A-A13A-105E916505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11111"/>
          <a:stretch/>
        </p:blipFill>
        <p:spPr>
          <a:xfrm rot="5400000" flipH="1" flipV="1">
            <a:off x="13793027" y="5792025"/>
            <a:ext cx="5941949" cy="3048000"/>
          </a:xfrm>
          <a:prstGeom prst="rect">
            <a:avLst/>
          </a:prstGeom>
        </p:spPr>
      </p:pic>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70B9CC"/>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9209862"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a:t>
            </a:r>
          </a:p>
        </p:txBody>
      </p:sp>
      <p:sp>
        <p:nvSpPr>
          <p:cNvPr id="14" name="Text Placeholder 2">
            <a:extLst>
              <a:ext uri="{FF2B5EF4-FFF2-40B4-BE49-F238E27FC236}">
                <a16:creationId xmlns:a16="http://schemas.microsoft.com/office/drawing/2014/main" id="{D9A5BFFC-C3EF-3E20-0C66-4959B3E1400D}"/>
              </a:ext>
            </a:extLst>
          </p:cNvPr>
          <p:cNvSpPr>
            <a:spLocks noGrp="1"/>
          </p:cNvSpPr>
          <p:nvPr>
            <p:ph idx="1" hasCustomPrompt="1"/>
          </p:nvPr>
        </p:nvSpPr>
        <p:spPr>
          <a:xfrm>
            <a:off x="1600200" y="4157506"/>
            <a:ext cx="7162800" cy="4525963"/>
          </a:xfrm>
          <a:prstGeom prst="rect">
            <a:avLst/>
          </a:prstGeom>
        </p:spPr>
        <p:txBody>
          <a:bodyPr vert="horz" lIns="91440" tIns="45720" rIns="91440" bIns="45720" rtlCol="0">
            <a:normAutofit/>
          </a:bodyPr>
          <a:lstStyle>
            <a:lvl1pPr marL="342900" indent="-342900">
              <a:buSzPct val="100000"/>
              <a:buFontTx/>
              <a:buBlip>
                <a:blip r:embed="rId4"/>
              </a:buBlip>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457200" indent="0">
              <a:buFontTx/>
              <a:buNone/>
              <a:defRPr sz="3600">
                <a:solidFill>
                  <a:srgbClr val="00206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FontTx/>
              <a:buBlip>
                <a:blip r:embed="rId4"/>
              </a:buBlip>
              <a:defRPr sz="3200">
                <a:solidFill>
                  <a:srgbClr val="00206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FontTx/>
              <a:buBlip>
                <a:blip r:embed="rId4"/>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Tx/>
              <a:buBlip>
                <a:blip r:embed="rId4"/>
              </a:buBlip>
              <a:defRPr sz="2800">
                <a:solidFill>
                  <a:srgbClr val="00206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text</a:t>
            </a:r>
          </a:p>
          <a:p>
            <a:pPr lvl="0"/>
            <a:endParaRPr lang="en-US"/>
          </a:p>
        </p:txBody>
      </p:sp>
      <p:sp>
        <p:nvSpPr>
          <p:cNvPr id="3" name="Picture Placeholder 2">
            <a:extLst>
              <a:ext uri="{FF2B5EF4-FFF2-40B4-BE49-F238E27FC236}">
                <a16:creationId xmlns:a16="http://schemas.microsoft.com/office/drawing/2014/main" id="{8571BBBC-6657-A06A-C181-3F3972EE2A5D}"/>
              </a:ext>
            </a:extLst>
          </p:cNvPr>
          <p:cNvSpPr>
            <a:spLocks noGrp="1"/>
          </p:cNvSpPr>
          <p:nvPr>
            <p:ph type="pic" sz="quarter" idx="12" hasCustomPrompt="1"/>
          </p:nvPr>
        </p:nvSpPr>
        <p:spPr>
          <a:xfrm>
            <a:off x="9144000" y="4157505"/>
            <a:ext cx="5638800" cy="4526119"/>
          </a:xfrm>
          <a:prstGeom prst="rect">
            <a:avLst/>
          </a:prstGeom>
        </p:spPr>
        <p:txBody>
          <a:bodyPr/>
          <a:lstStyle>
            <a:lvl1pPr>
              <a:defRPr sz="40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Picture or Icon</a:t>
            </a:r>
          </a:p>
        </p:txBody>
      </p:sp>
    </p:spTree>
    <p:extLst>
      <p:ext uri="{BB962C8B-B14F-4D97-AF65-F5344CB8AC3E}">
        <p14:creationId xmlns:p14="http://schemas.microsoft.com/office/powerpoint/2010/main" val="271411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 Blue">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678DC1C3-958D-CD93-AA31-BBF15CC07710}"/>
              </a:ext>
            </a:extLst>
          </p:cNvPr>
          <p:cNvGrpSpPr/>
          <p:nvPr userDrawn="1"/>
        </p:nvGrpSpPr>
        <p:grpSpPr>
          <a:xfrm>
            <a:off x="1670735" y="1155723"/>
            <a:ext cx="1620109" cy="108284"/>
            <a:chOff x="0" y="0"/>
            <a:chExt cx="2709186" cy="181075"/>
          </a:xfrm>
          <a:solidFill>
            <a:srgbClr val="70B9CC"/>
          </a:solidFill>
        </p:grpSpPr>
        <p:sp>
          <p:nvSpPr>
            <p:cNvPr id="8" name="Freeform 5">
              <a:extLst>
                <a:ext uri="{FF2B5EF4-FFF2-40B4-BE49-F238E27FC236}">
                  <a16:creationId xmlns:a16="http://schemas.microsoft.com/office/drawing/2014/main" id="{34695AC8-E2BD-DF1B-9DB0-81938ED4D8EA}"/>
                </a:ext>
              </a:extLst>
            </p:cNvPr>
            <p:cNvSpPr/>
            <p:nvPr/>
          </p:nvSpPr>
          <p:spPr>
            <a:xfrm>
              <a:off x="0" y="0"/>
              <a:ext cx="2709185" cy="181075"/>
            </a:xfrm>
            <a:custGeom>
              <a:avLst/>
              <a:gdLst/>
              <a:ahLst/>
              <a:cxnLst/>
              <a:rect l="l" t="t" r="r" b="b"/>
              <a:pathLst>
                <a:path w="2709185" h="181075">
                  <a:moveTo>
                    <a:pt x="0" y="0"/>
                  </a:moveTo>
                  <a:lnTo>
                    <a:pt x="2709185" y="0"/>
                  </a:lnTo>
                  <a:lnTo>
                    <a:pt x="2709185" y="181075"/>
                  </a:lnTo>
                  <a:lnTo>
                    <a:pt x="0" y="181075"/>
                  </a:lnTo>
                  <a:close/>
                </a:path>
              </a:pathLst>
            </a:custGeom>
            <a:grpFill/>
          </p:spPr>
        </p:sp>
      </p:grpSp>
      <p:sp>
        <p:nvSpPr>
          <p:cNvPr id="12" name="Text Placeholder 11">
            <a:extLst>
              <a:ext uri="{FF2B5EF4-FFF2-40B4-BE49-F238E27FC236}">
                <a16:creationId xmlns:a16="http://schemas.microsoft.com/office/drawing/2014/main" id="{DEF25B0D-BE6D-0C84-3FD9-3CA94F2BEA8D}"/>
              </a:ext>
            </a:extLst>
          </p:cNvPr>
          <p:cNvSpPr>
            <a:spLocks noGrp="1"/>
          </p:cNvSpPr>
          <p:nvPr>
            <p:ph type="body" sz="quarter" idx="10" hasCustomPrompt="1"/>
          </p:nvPr>
        </p:nvSpPr>
        <p:spPr>
          <a:xfrm>
            <a:off x="1657483" y="2857455"/>
            <a:ext cx="9209862" cy="914400"/>
          </a:xfrm>
          <a:prstGeom prst="rect">
            <a:avLst/>
          </a:prstGeom>
        </p:spPr>
        <p:txBody>
          <a:bodyPr>
            <a:noAutofit/>
          </a:bodyPr>
          <a:lstStyle>
            <a:lvl1pPr marL="0" indent="0">
              <a:buNone/>
              <a:defRPr sz="3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SUBTITLE OR REMOVE</a:t>
            </a:r>
          </a:p>
        </p:txBody>
      </p:sp>
      <p:sp>
        <p:nvSpPr>
          <p:cNvPr id="13" name="Text Placeholder 11">
            <a:extLst>
              <a:ext uri="{FF2B5EF4-FFF2-40B4-BE49-F238E27FC236}">
                <a16:creationId xmlns:a16="http://schemas.microsoft.com/office/drawing/2014/main" id="{12C7B3F0-6750-5F26-92E7-D8C3C1913F29}"/>
              </a:ext>
            </a:extLst>
          </p:cNvPr>
          <p:cNvSpPr>
            <a:spLocks noGrp="1"/>
          </p:cNvSpPr>
          <p:nvPr>
            <p:ph type="body" sz="quarter" idx="11" hasCustomPrompt="1"/>
          </p:nvPr>
        </p:nvSpPr>
        <p:spPr>
          <a:xfrm>
            <a:off x="1600200" y="1603531"/>
            <a:ext cx="14173200" cy="914400"/>
          </a:xfrm>
          <a:prstGeom prst="rect">
            <a:avLst/>
          </a:prstGeom>
        </p:spPr>
        <p:txBody>
          <a:bodyPr>
            <a:noAutofit/>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TITLE OF FIGURE</a:t>
            </a:r>
          </a:p>
        </p:txBody>
      </p:sp>
      <p:pic>
        <p:nvPicPr>
          <p:cNvPr id="2" name="Picture 2">
            <a:extLst>
              <a:ext uri="{FF2B5EF4-FFF2-40B4-BE49-F238E27FC236}">
                <a16:creationId xmlns:a16="http://schemas.microsoft.com/office/drawing/2014/main" id="{02E1D749-4976-1C4A-8408-3DD709E039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85371" y="-38100"/>
            <a:ext cx="4724400" cy="2486216"/>
          </a:xfrm>
          <a:prstGeom prst="rect">
            <a:avLst/>
          </a:prstGeom>
        </p:spPr>
      </p:pic>
      <p:pic>
        <p:nvPicPr>
          <p:cNvPr id="4" name="Picture 2">
            <a:extLst>
              <a:ext uri="{FF2B5EF4-FFF2-40B4-BE49-F238E27FC236}">
                <a16:creationId xmlns:a16="http://schemas.microsoft.com/office/drawing/2014/main" id="{2C8CA752-F40E-FBF2-CD23-CA3253E03D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800784"/>
            <a:ext cx="4724400" cy="2486216"/>
          </a:xfrm>
          <a:prstGeom prst="rect">
            <a:avLst/>
          </a:prstGeom>
        </p:spPr>
      </p:pic>
      <p:sp>
        <p:nvSpPr>
          <p:cNvPr id="10" name="Chart Placeholder 9">
            <a:extLst>
              <a:ext uri="{FF2B5EF4-FFF2-40B4-BE49-F238E27FC236}">
                <a16:creationId xmlns:a16="http://schemas.microsoft.com/office/drawing/2014/main" id="{99B51163-C24D-C934-22D7-6CAC6913DDA6}"/>
              </a:ext>
            </a:extLst>
          </p:cNvPr>
          <p:cNvSpPr>
            <a:spLocks noGrp="1"/>
          </p:cNvSpPr>
          <p:nvPr>
            <p:ph type="chart" sz="quarter" idx="12"/>
          </p:nvPr>
        </p:nvSpPr>
        <p:spPr>
          <a:xfrm>
            <a:off x="1670050" y="4152900"/>
            <a:ext cx="15246350" cy="4876800"/>
          </a:xfrm>
          <a:prstGeom prst="rect">
            <a:avLst/>
          </a:prstGeom>
        </p:spPr>
        <p:txBody>
          <a:bodyPr/>
          <a:lstStyle>
            <a:lvl1pPr>
              <a:buClr>
                <a:srgbClr val="002060"/>
              </a:buClr>
              <a:defRPr>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Tree>
    <p:extLst>
      <p:ext uri="{BB962C8B-B14F-4D97-AF65-F5344CB8AC3E}">
        <p14:creationId xmlns:p14="http://schemas.microsoft.com/office/powerpoint/2010/main" val="372918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 Green (Print)">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3355A9-F598-4D51-F904-05CBE61CDC0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72800" y="0"/>
            <a:ext cx="7315200" cy="3849624"/>
          </a:xfrm>
          <a:prstGeom prst="rect">
            <a:avLst/>
          </a:prstGeom>
        </p:spPr>
      </p:pic>
      <p:pic>
        <p:nvPicPr>
          <p:cNvPr id="6" name="Picture 2">
            <a:extLst>
              <a:ext uri="{FF2B5EF4-FFF2-40B4-BE49-F238E27FC236}">
                <a16:creationId xmlns:a16="http://schemas.microsoft.com/office/drawing/2014/main" id="{CD7C0F7C-0B9E-8A1B-B029-302098C34B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6437376"/>
            <a:ext cx="7315200" cy="3849624"/>
          </a:xfrm>
          <a:prstGeom prst="rect">
            <a:avLst/>
          </a:prstGeom>
        </p:spPr>
      </p:pic>
      <p:sp>
        <p:nvSpPr>
          <p:cNvPr id="8" name="Text Placeholder 16">
            <a:extLst>
              <a:ext uri="{FF2B5EF4-FFF2-40B4-BE49-F238E27FC236}">
                <a16:creationId xmlns:a16="http://schemas.microsoft.com/office/drawing/2014/main" id="{7B45CAFD-A309-38DE-C7A9-78E945A15A01}"/>
              </a:ext>
            </a:extLst>
          </p:cNvPr>
          <p:cNvSpPr>
            <a:spLocks noGrp="1"/>
          </p:cNvSpPr>
          <p:nvPr>
            <p:ph type="body" sz="quarter" idx="10" hasCustomPrompt="1"/>
          </p:nvPr>
        </p:nvSpPr>
        <p:spPr>
          <a:xfrm>
            <a:off x="1906705" y="4291183"/>
            <a:ext cx="14474590" cy="2146193"/>
          </a:xfrm>
          <a:prstGeom prst="rect">
            <a:avLst/>
          </a:prstGeom>
        </p:spPr>
        <p:txBody>
          <a:bodyPr/>
          <a:lstStyle>
            <a:lvl1pPr marL="0" indent="0">
              <a:buNone/>
              <a:defRPr sz="7200" b="1">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INSERT SECTION TITLE</a:t>
            </a:r>
          </a:p>
          <a:p>
            <a:pPr lvl="0"/>
            <a:endParaRPr lang="en-US"/>
          </a:p>
        </p:txBody>
      </p:sp>
    </p:spTree>
    <p:extLst>
      <p:ext uri="{BB962C8B-B14F-4D97-AF65-F5344CB8AC3E}">
        <p14:creationId xmlns:p14="http://schemas.microsoft.com/office/powerpoint/2010/main" val="405288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9" r:id="rId2"/>
    <p:sldLayoutId id="2147483687" r:id="rId3"/>
    <p:sldLayoutId id="2147483680" r:id="rId4"/>
    <p:sldLayoutId id="2147483655" r:id="rId5"/>
    <p:sldLayoutId id="2147483677" r:id="rId6"/>
    <p:sldLayoutId id="2147483690" r:id="rId7"/>
    <p:sldLayoutId id="2147483673" r:id="rId8"/>
    <p:sldLayoutId id="2147483688" r:id="rId9"/>
    <p:sldLayoutId id="2147483681" r:id="rId10"/>
    <p:sldLayoutId id="2147483685" r:id="rId11"/>
    <p:sldLayoutId id="2147483691" r:id="rId12"/>
    <p:sldLayoutId id="2147483679" r:id="rId13"/>
    <p:sldLayoutId id="2147483674" r:id="rId14"/>
    <p:sldLayoutId id="2147483689" r:id="rId15"/>
    <p:sldLayoutId id="2147483682" r:id="rId16"/>
    <p:sldLayoutId id="2147483686" r:id="rId17"/>
    <p:sldLayoutId id="2147483678" r:id="rId18"/>
    <p:sldLayoutId id="2147483672" r:id="rId19"/>
    <p:sldLayoutId id="2147483675" r:id="rId20"/>
    <p:sldLayoutId id="2147483676" r:id="rId21"/>
    <p:sldLayoutId id="2147483683"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journals.sagepub.com/doi/abs/10.1177/0269758012472764"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4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pr.org/local/309/2019/05/13/722351881/how-chicago-women-created-the-world-s-first-juvenile-justice-syste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rjdtoolkit.impactjustice.org/establish-a-foundation/restorative-justic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A4F9A3-7EC8-4C9A-8FA9-382FC31CD66A}"/>
              </a:ext>
            </a:extLst>
          </p:cNvPr>
          <p:cNvSpPr>
            <a:spLocks noGrp="1"/>
          </p:cNvSpPr>
          <p:nvPr>
            <p:ph type="body" sz="quarter" idx="10"/>
          </p:nvPr>
        </p:nvSpPr>
        <p:spPr>
          <a:xfrm>
            <a:off x="434929" y="3126657"/>
            <a:ext cx="8709071" cy="5928851"/>
          </a:xfrm>
        </p:spPr>
        <p:txBody>
          <a:bodyPr/>
          <a:lstStyle/>
          <a:p>
            <a:pPr>
              <a:spcBef>
                <a:spcPts val="0"/>
              </a:spcBef>
            </a:pPr>
            <a:r>
              <a:rPr lang="en-US" sz="5800" dirty="0"/>
              <a:t>Systems Change </a:t>
            </a:r>
          </a:p>
          <a:p>
            <a:pPr>
              <a:spcBef>
                <a:spcPts val="0"/>
              </a:spcBef>
            </a:pPr>
            <a:r>
              <a:rPr lang="en-US" sz="5800" dirty="0"/>
              <a:t>for Restorative </a:t>
            </a:r>
          </a:p>
          <a:p>
            <a:pPr>
              <a:spcBef>
                <a:spcPts val="0"/>
              </a:spcBef>
            </a:pPr>
            <a:r>
              <a:rPr lang="en-US" sz="5800" dirty="0"/>
              <a:t>Justice in the </a:t>
            </a:r>
          </a:p>
          <a:p>
            <a:pPr>
              <a:spcBef>
                <a:spcPts val="0"/>
              </a:spcBef>
            </a:pPr>
            <a:r>
              <a:rPr lang="en-US" sz="5800" dirty="0"/>
              <a:t>Nation’s Largest </a:t>
            </a:r>
          </a:p>
          <a:p>
            <a:pPr>
              <a:spcBef>
                <a:spcPts val="0"/>
              </a:spcBef>
            </a:pPr>
            <a:r>
              <a:rPr lang="en-US" sz="5800" dirty="0"/>
              <a:t>Juvenile Justice System</a:t>
            </a:r>
          </a:p>
        </p:txBody>
      </p:sp>
      <p:sp>
        <p:nvSpPr>
          <p:cNvPr id="4" name="Text Placeholder 3">
            <a:extLst>
              <a:ext uri="{FF2B5EF4-FFF2-40B4-BE49-F238E27FC236}">
                <a16:creationId xmlns:a16="http://schemas.microsoft.com/office/drawing/2014/main" id="{4AC367C4-E120-4A4D-BB9B-447C3B02529F}"/>
              </a:ext>
            </a:extLst>
          </p:cNvPr>
          <p:cNvSpPr>
            <a:spLocks noGrp="1"/>
          </p:cNvSpPr>
          <p:nvPr>
            <p:ph type="body" sz="quarter" idx="11"/>
          </p:nvPr>
        </p:nvSpPr>
        <p:spPr>
          <a:xfrm>
            <a:off x="434929" y="9660192"/>
            <a:ext cx="4004336" cy="560439"/>
          </a:xfrm>
        </p:spPr>
        <p:txBody>
          <a:bodyPr lIns="91440" tIns="45720" rIns="91440" bIns="45720" anchor="t"/>
          <a:lstStyle/>
          <a:p>
            <a:r>
              <a:rPr lang="en-US" dirty="0">
                <a:latin typeface="Open Sans"/>
                <a:ea typeface="Open Sans"/>
                <a:cs typeface="Open Sans"/>
              </a:rPr>
              <a:t>AUGUST 1, 2023</a:t>
            </a:r>
          </a:p>
        </p:txBody>
      </p:sp>
      <p:sp>
        <p:nvSpPr>
          <p:cNvPr id="5" name="TextBox 4">
            <a:extLst>
              <a:ext uri="{FF2B5EF4-FFF2-40B4-BE49-F238E27FC236}">
                <a16:creationId xmlns:a16="http://schemas.microsoft.com/office/drawing/2014/main" id="{0E6747DC-2C39-E79F-70B2-17CEE075C1AB}"/>
              </a:ext>
            </a:extLst>
          </p:cNvPr>
          <p:cNvSpPr txBox="1"/>
          <p:nvPr/>
        </p:nvSpPr>
        <p:spPr>
          <a:xfrm>
            <a:off x="8229600" y="33782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911367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2AF4BC0-B6F5-446A-B820-1E9425F6AD5D}"/>
              </a:ext>
            </a:extLst>
          </p:cNvPr>
          <p:cNvGraphicFramePr/>
          <p:nvPr>
            <p:extLst>
              <p:ext uri="{D42A27DB-BD31-4B8C-83A1-F6EECF244321}">
                <p14:modId xmlns:p14="http://schemas.microsoft.com/office/powerpoint/2010/main" val="2246351152"/>
              </p:ext>
            </p:extLst>
          </p:nvPr>
        </p:nvGraphicFramePr>
        <p:xfrm>
          <a:off x="-78917" y="1756827"/>
          <a:ext cx="16402049" cy="7858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770855FC-4C85-447A-A66A-FA079D8F84BB}"/>
              </a:ext>
            </a:extLst>
          </p:cNvPr>
          <p:cNvGrpSpPr/>
          <p:nvPr/>
        </p:nvGrpSpPr>
        <p:grpSpPr>
          <a:xfrm>
            <a:off x="9239208" y="1967858"/>
            <a:ext cx="2118051" cy="5205744"/>
            <a:chOff x="10406661" y="2494315"/>
            <a:chExt cx="1648340" cy="4867939"/>
          </a:xfrm>
        </p:grpSpPr>
        <p:sp>
          <p:nvSpPr>
            <p:cNvPr id="10" name="Flowchart: Merge 9">
              <a:extLst>
                <a:ext uri="{FF2B5EF4-FFF2-40B4-BE49-F238E27FC236}">
                  <a16:creationId xmlns:a16="http://schemas.microsoft.com/office/drawing/2014/main" id="{68937109-8F72-482A-B198-0AA341D04981}"/>
                </a:ext>
              </a:extLst>
            </p:cNvPr>
            <p:cNvSpPr/>
            <p:nvPr/>
          </p:nvSpPr>
          <p:spPr>
            <a:xfrm rot="2198723">
              <a:off x="10406661" y="2494315"/>
              <a:ext cx="1648340" cy="4867939"/>
            </a:xfrm>
            <a:prstGeom prst="flowChartMerge">
              <a:avLst/>
            </a:prstGeom>
            <a:solidFill>
              <a:srgbClr val="1E4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A88939-4E3A-4BEB-BD1B-78526AD37461}"/>
                </a:ext>
              </a:extLst>
            </p:cNvPr>
            <p:cNvSpPr txBox="1"/>
            <p:nvPr/>
          </p:nvSpPr>
          <p:spPr>
            <a:xfrm rot="18349810">
              <a:off x="10138909" y="3903875"/>
              <a:ext cx="3081293" cy="707886"/>
            </a:xfrm>
            <a:prstGeom prst="rect">
              <a:avLst/>
            </a:prstGeom>
            <a:noFill/>
          </p:spPr>
          <p:txBody>
            <a:bodyPr wrap="none" rtlCol="0">
              <a:spAutoFit/>
            </a:bodyPr>
            <a:lstStyle/>
            <a:p>
              <a:pPr algn="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 Outcomes for </a:t>
              </a:r>
            </a:p>
            <a:p>
              <a:pPr algn="r"/>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Sustainability &amp; Equity</a:t>
              </a:r>
            </a:p>
          </p:txBody>
        </p:sp>
      </p:grpSp>
      <p:sp>
        <p:nvSpPr>
          <p:cNvPr id="6" name="Text Placeholder 2">
            <a:extLst>
              <a:ext uri="{FF2B5EF4-FFF2-40B4-BE49-F238E27FC236}">
                <a16:creationId xmlns:a16="http://schemas.microsoft.com/office/drawing/2014/main" id="{F9CA6750-EABC-4ACC-A875-1396EC163F72}"/>
              </a:ext>
            </a:extLst>
          </p:cNvPr>
          <p:cNvSpPr txBox="1">
            <a:spLocks/>
          </p:cNvSpPr>
          <p:nvPr/>
        </p:nvSpPr>
        <p:spPr>
          <a:xfrm>
            <a:off x="945072" y="1509653"/>
            <a:ext cx="4956531" cy="3891295"/>
          </a:xfrm>
          <a:prstGeom prst="rect">
            <a:avLst/>
          </a:prstGeom>
        </p:spPr>
        <p:txBody>
          <a:bodyPr lIns="91440" tIns="45720" rIns="91440" bIns="45720" anchor="t">
            <a:noAutofit/>
          </a:bodyPr>
          <a:lstStyle>
            <a:lvl1pPr marL="0" indent="0" algn="l" defTabSz="914400" rtl="0" eaLnBrk="1" latinLnBrk="0" hangingPunct="1">
              <a:spcBef>
                <a:spcPct val="20000"/>
              </a:spcBef>
              <a:buFont typeface="Arial" pitchFamily="34" charset="0"/>
              <a:buNone/>
              <a:defRPr sz="7200" b="1" kern="1200">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4800" dirty="0">
                <a:solidFill>
                  <a:schemeClr val="tx1"/>
                </a:solidFill>
                <a:latin typeface="Open Sans"/>
                <a:ea typeface="Open Sans"/>
                <a:cs typeface="Open Sans"/>
              </a:rPr>
              <a:t>A Note on Systems Change:</a:t>
            </a:r>
            <a:endParaRPr lang="en-US" sz="4800" dirty="0">
              <a:solidFill>
                <a:schemeClr val="tx1"/>
              </a:solidFill>
            </a:endParaRPr>
          </a:p>
        </p:txBody>
      </p:sp>
      <p:sp>
        <p:nvSpPr>
          <p:cNvPr id="3" name="TextBox 2">
            <a:extLst>
              <a:ext uri="{FF2B5EF4-FFF2-40B4-BE49-F238E27FC236}">
                <a16:creationId xmlns:a16="http://schemas.microsoft.com/office/drawing/2014/main" id="{C870040C-C2BD-42BA-9EB8-E22AC530732A}"/>
              </a:ext>
            </a:extLst>
          </p:cNvPr>
          <p:cNvSpPr txBox="1"/>
          <p:nvPr/>
        </p:nvSpPr>
        <p:spPr>
          <a:xfrm>
            <a:off x="13682085" y="2539758"/>
            <a:ext cx="3185361" cy="4093428"/>
          </a:xfrm>
          <a:prstGeom prst="rect">
            <a:avLst/>
          </a:prstGeom>
          <a:noFill/>
        </p:spPr>
        <p:txBody>
          <a:bodyPr wrap="square" lIns="91440" tIns="45720" rIns="91440" bIns="45720" rtlCol="0" anchor="t">
            <a:spAutoFit/>
          </a:bodyPr>
          <a:lstStyle/>
          <a:p>
            <a:r>
              <a:rPr lang="en-US" sz="2000" dirty="0"/>
              <a:t>In movements for </a:t>
            </a:r>
          </a:p>
          <a:p>
            <a:r>
              <a:rPr lang="en-US" sz="2000" dirty="0"/>
              <a:t>justice transformation, “abolition” is both a verb and a noun. </a:t>
            </a:r>
            <a:endParaRPr lang="en-US" sz="2000" dirty="0">
              <a:cs typeface="Calibri"/>
            </a:endParaRPr>
          </a:p>
          <a:p>
            <a:endParaRPr lang="en-US" sz="2000" dirty="0">
              <a:cs typeface="Calibri"/>
            </a:endParaRPr>
          </a:p>
          <a:p>
            <a:r>
              <a:rPr lang="en-US" sz="2000" dirty="0"/>
              <a:t>It can mean both the process of moving through a specific type of sustainable, equitable systems change (verb) </a:t>
            </a:r>
            <a:r>
              <a:rPr lang="en-US" sz="2000" b="1" u="sng" dirty="0"/>
              <a:t>and</a:t>
            </a:r>
            <a:r>
              <a:rPr lang="en-US" sz="2000" dirty="0"/>
              <a:t> a long-term vision for a specific type of transformational change (noun).</a:t>
            </a:r>
            <a:endParaRPr lang="en-US" sz="2000" dirty="0">
              <a:cs typeface="Calibri"/>
            </a:endParaRPr>
          </a:p>
        </p:txBody>
      </p:sp>
      <p:sp>
        <p:nvSpPr>
          <p:cNvPr id="13" name="Right Bracket 12">
            <a:extLst>
              <a:ext uri="{FF2B5EF4-FFF2-40B4-BE49-F238E27FC236}">
                <a16:creationId xmlns:a16="http://schemas.microsoft.com/office/drawing/2014/main" id="{C95594A6-A270-D395-2A05-18E050FEAFDE}"/>
              </a:ext>
            </a:extLst>
          </p:cNvPr>
          <p:cNvSpPr/>
          <p:nvPr/>
        </p:nvSpPr>
        <p:spPr>
          <a:xfrm>
            <a:off x="12554408" y="2029869"/>
            <a:ext cx="678426" cy="4433687"/>
          </a:xfrm>
          <a:prstGeom prst="rightBracket">
            <a:avLst>
              <a:gd name="adj" fmla="val 0"/>
            </a:avLst>
          </a:prstGeom>
          <a:ln w="76200">
            <a:solidFill>
              <a:srgbClr val="1E44E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descr="Graphical user interface, website&#10;&#10;Description automatically generated">
            <a:extLst>
              <a:ext uri="{FF2B5EF4-FFF2-40B4-BE49-F238E27FC236}">
                <a16:creationId xmlns:a16="http://schemas.microsoft.com/office/drawing/2014/main" id="{C893347E-EF6B-4152-A848-9303F4DA2A99}"/>
              </a:ext>
            </a:extLst>
          </p:cNvPr>
          <p:cNvPicPr>
            <a:picLocks noChangeAspect="1"/>
          </p:cNvPicPr>
          <p:nvPr/>
        </p:nvPicPr>
        <p:blipFill rotWithShape="1">
          <a:blip r:embed="rId8">
            <a:extLst>
              <a:ext uri="{28A0092B-C50C-407E-A947-70E740481C1C}">
                <a14:useLocalDpi xmlns:a14="http://schemas.microsoft.com/office/drawing/2010/main" val="0"/>
              </a:ext>
            </a:extLst>
          </a:blip>
          <a:srcRect t="30010" r="35993" b="17804"/>
          <a:stretch/>
        </p:blipFill>
        <p:spPr>
          <a:xfrm>
            <a:off x="12079428" y="7315277"/>
            <a:ext cx="5486326" cy="2242970"/>
          </a:xfrm>
          <a:prstGeom prst="rect">
            <a:avLst/>
          </a:prstGeom>
        </p:spPr>
      </p:pic>
    </p:spTree>
    <p:extLst>
      <p:ext uri="{BB962C8B-B14F-4D97-AF65-F5344CB8AC3E}">
        <p14:creationId xmlns:p14="http://schemas.microsoft.com/office/powerpoint/2010/main" val="14431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3272020-892F-42D6-9FC6-8950F584532D}"/>
              </a:ext>
            </a:extLst>
          </p:cNvPr>
          <p:cNvGrpSpPr/>
          <p:nvPr/>
        </p:nvGrpSpPr>
        <p:grpSpPr>
          <a:xfrm>
            <a:off x="2167032" y="237376"/>
            <a:ext cx="13953936" cy="9871245"/>
            <a:chOff x="2167032" y="311116"/>
            <a:chExt cx="13953936" cy="9871245"/>
          </a:xfrm>
        </p:grpSpPr>
        <p:grpSp>
          <p:nvGrpSpPr>
            <p:cNvPr id="3" name="Group 2">
              <a:extLst>
                <a:ext uri="{FF2B5EF4-FFF2-40B4-BE49-F238E27FC236}">
                  <a16:creationId xmlns:a16="http://schemas.microsoft.com/office/drawing/2014/main" id="{9FD0D754-1181-4618-90B2-82A18402000C}"/>
                </a:ext>
              </a:extLst>
            </p:cNvPr>
            <p:cNvGrpSpPr/>
            <p:nvPr/>
          </p:nvGrpSpPr>
          <p:grpSpPr>
            <a:xfrm>
              <a:off x="2167032" y="311116"/>
              <a:ext cx="13953936" cy="9871245"/>
              <a:chOff x="2167032" y="207877"/>
              <a:chExt cx="13953936" cy="9871245"/>
            </a:xfrm>
          </p:grpSpPr>
          <p:grpSp>
            <p:nvGrpSpPr>
              <p:cNvPr id="4" name="Group 3">
                <a:extLst>
                  <a:ext uri="{FF2B5EF4-FFF2-40B4-BE49-F238E27FC236}">
                    <a16:creationId xmlns:a16="http://schemas.microsoft.com/office/drawing/2014/main" id="{A64B67DC-361C-4C47-929E-D4FCD09D091A}"/>
                  </a:ext>
                </a:extLst>
              </p:cNvPr>
              <p:cNvGrpSpPr/>
              <p:nvPr/>
            </p:nvGrpSpPr>
            <p:grpSpPr>
              <a:xfrm>
                <a:off x="2167032" y="207877"/>
                <a:ext cx="13953936" cy="9871245"/>
                <a:chOff x="2766521" y="1060335"/>
                <a:chExt cx="12754956" cy="9023067"/>
              </a:xfrm>
            </p:grpSpPr>
            <p:grpSp>
              <p:nvGrpSpPr>
                <p:cNvPr id="14" name="Group 13">
                  <a:extLst>
                    <a:ext uri="{FF2B5EF4-FFF2-40B4-BE49-F238E27FC236}">
                      <a16:creationId xmlns:a16="http://schemas.microsoft.com/office/drawing/2014/main" id="{0AE30D13-C971-43E5-BD58-CC6FBA81AE19}"/>
                    </a:ext>
                  </a:extLst>
                </p:cNvPr>
                <p:cNvGrpSpPr/>
                <p:nvPr/>
              </p:nvGrpSpPr>
              <p:grpSpPr>
                <a:xfrm>
                  <a:off x="2766522" y="3875314"/>
                  <a:ext cx="12754955" cy="6208088"/>
                  <a:chOff x="2766522" y="3875314"/>
                  <a:chExt cx="12754955" cy="6208088"/>
                </a:xfrm>
              </p:grpSpPr>
              <p:pic>
                <p:nvPicPr>
                  <p:cNvPr id="16" name="Picture 15" descr="Text&#10;&#10;Description automatically generated">
                    <a:extLst>
                      <a:ext uri="{FF2B5EF4-FFF2-40B4-BE49-F238E27FC236}">
                        <a16:creationId xmlns:a16="http://schemas.microsoft.com/office/drawing/2014/main" id="{E7208CDC-DC40-47DB-8826-4AE683EDAE96}"/>
                      </a:ext>
                    </a:extLst>
                  </p:cNvPr>
                  <p:cNvPicPr>
                    <a:picLocks noChangeAspect="1"/>
                  </p:cNvPicPr>
                  <p:nvPr/>
                </p:nvPicPr>
                <p:blipFill rotWithShape="1">
                  <a:blip r:embed="rId3">
                    <a:extLst>
                      <a:ext uri="{28A0092B-C50C-407E-A947-70E740481C1C}">
                        <a14:useLocalDpi xmlns:a14="http://schemas.microsoft.com/office/drawing/2010/main" val="0"/>
                      </a:ext>
                    </a:extLst>
                  </a:blip>
                  <a:srcRect t="37164"/>
                  <a:stretch/>
                </p:blipFill>
                <p:spPr>
                  <a:xfrm>
                    <a:off x="2766522" y="3875314"/>
                    <a:ext cx="12754955" cy="6208088"/>
                  </a:xfrm>
                  <a:prstGeom prst="rect">
                    <a:avLst/>
                  </a:prstGeom>
                </p:spPr>
              </p:pic>
              <p:sp>
                <p:nvSpPr>
                  <p:cNvPr id="17" name="Rectangle 16">
                    <a:extLst>
                      <a:ext uri="{FF2B5EF4-FFF2-40B4-BE49-F238E27FC236}">
                        <a16:creationId xmlns:a16="http://schemas.microsoft.com/office/drawing/2014/main" id="{90013465-3E67-4FA5-A061-2DEB835F4F5D}"/>
                      </a:ext>
                    </a:extLst>
                  </p:cNvPr>
                  <p:cNvSpPr/>
                  <p:nvPr/>
                </p:nvSpPr>
                <p:spPr>
                  <a:xfrm>
                    <a:off x="3429000" y="5186364"/>
                    <a:ext cx="11515725" cy="4557713"/>
                  </a:xfrm>
                  <a:prstGeom prst="rect">
                    <a:avLst/>
                  </a:prstGeom>
                  <a:solidFill>
                    <a:srgbClr val="F4F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Text&#10;&#10;Description automatically generated">
                  <a:extLst>
                    <a:ext uri="{FF2B5EF4-FFF2-40B4-BE49-F238E27FC236}">
                      <a16:creationId xmlns:a16="http://schemas.microsoft.com/office/drawing/2014/main" id="{77785C06-973B-45BB-AAA8-7C46B8D2E5F7}"/>
                    </a:ext>
                  </a:extLst>
                </p:cNvPr>
                <p:cNvPicPr>
                  <a:picLocks noChangeAspect="1"/>
                </p:cNvPicPr>
                <p:nvPr/>
              </p:nvPicPr>
              <p:blipFill rotWithShape="1">
                <a:blip r:embed="rId3">
                  <a:extLst>
                    <a:ext uri="{28A0092B-C50C-407E-A947-70E740481C1C}">
                      <a14:useLocalDpi xmlns:a14="http://schemas.microsoft.com/office/drawing/2010/main" val="0"/>
                    </a:ext>
                  </a:extLst>
                </a:blip>
                <a:srcRect b="70039"/>
                <a:stretch/>
              </p:blipFill>
              <p:spPr>
                <a:xfrm>
                  <a:off x="2766521" y="1060335"/>
                  <a:ext cx="12754955" cy="2960119"/>
                </a:xfrm>
                <a:prstGeom prst="rect">
                  <a:avLst/>
                </a:prstGeom>
              </p:spPr>
            </p:pic>
          </p:grpSp>
          <p:grpSp>
            <p:nvGrpSpPr>
              <p:cNvPr id="5" name="Group 4">
                <a:extLst>
                  <a:ext uri="{FF2B5EF4-FFF2-40B4-BE49-F238E27FC236}">
                    <a16:creationId xmlns:a16="http://schemas.microsoft.com/office/drawing/2014/main" id="{0D53C794-190B-4DCA-BB2D-84AE4D5067E2}"/>
                  </a:ext>
                </a:extLst>
              </p:cNvPr>
              <p:cNvGrpSpPr/>
              <p:nvPr/>
            </p:nvGrpSpPr>
            <p:grpSpPr>
              <a:xfrm>
                <a:off x="2922057" y="4907330"/>
                <a:ext cx="12482514" cy="4516438"/>
                <a:chOff x="2922057" y="4907330"/>
                <a:chExt cx="12482514" cy="4516438"/>
              </a:xfrm>
            </p:grpSpPr>
            <p:sp>
              <p:nvSpPr>
                <p:cNvPr id="6" name="Freeform: Shape 5">
                  <a:extLst>
                    <a:ext uri="{FF2B5EF4-FFF2-40B4-BE49-F238E27FC236}">
                      <a16:creationId xmlns:a16="http://schemas.microsoft.com/office/drawing/2014/main" id="{E542C33B-3F90-4B3C-9DA1-74E1BCC59FB4}"/>
                    </a:ext>
                  </a:extLst>
                </p:cNvPr>
                <p:cNvSpPr/>
                <p:nvPr/>
              </p:nvSpPr>
              <p:spPr>
                <a:xfrm>
                  <a:off x="3991429" y="5515429"/>
                  <a:ext cx="10479314" cy="2743200"/>
                </a:xfrm>
                <a:custGeom>
                  <a:avLst/>
                  <a:gdLst>
                    <a:gd name="connsiteX0" fmla="*/ 0 w 10479314"/>
                    <a:gd name="connsiteY0" fmla="*/ 0 h 2743200"/>
                    <a:gd name="connsiteX1" fmla="*/ 29028 w 10479314"/>
                    <a:gd name="connsiteY1" fmla="*/ 783771 h 2743200"/>
                    <a:gd name="connsiteX2" fmla="*/ 43542 w 10479314"/>
                    <a:gd name="connsiteY2" fmla="*/ 928914 h 2743200"/>
                    <a:gd name="connsiteX3" fmla="*/ 101600 w 10479314"/>
                    <a:gd name="connsiteY3" fmla="*/ 1059542 h 2743200"/>
                    <a:gd name="connsiteX4" fmla="*/ 145142 w 10479314"/>
                    <a:gd name="connsiteY4" fmla="*/ 1204685 h 2743200"/>
                    <a:gd name="connsiteX5" fmla="*/ 203200 w 10479314"/>
                    <a:gd name="connsiteY5" fmla="*/ 1320800 h 2743200"/>
                    <a:gd name="connsiteX6" fmla="*/ 261257 w 10479314"/>
                    <a:gd name="connsiteY6" fmla="*/ 1393371 h 2743200"/>
                    <a:gd name="connsiteX7" fmla="*/ 333828 w 10479314"/>
                    <a:gd name="connsiteY7" fmla="*/ 1524000 h 2743200"/>
                    <a:gd name="connsiteX8" fmla="*/ 377371 w 10479314"/>
                    <a:gd name="connsiteY8" fmla="*/ 1582057 h 2743200"/>
                    <a:gd name="connsiteX9" fmla="*/ 493485 w 10479314"/>
                    <a:gd name="connsiteY9" fmla="*/ 1683657 h 2743200"/>
                    <a:gd name="connsiteX10" fmla="*/ 566057 w 10479314"/>
                    <a:gd name="connsiteY10" fmla="*/ 1712685 h 2743200"/>
                    <a:gd name="connsiteX11" fmla="*/ 653142 w 10479314"/>
                    <a:gd name="connsiteY11" fmla="*/ 1756228 h 2743200"/>
                    <a:gd name="connsiteX12" fmla="*/ 725714 w 10479314"/>
                    <a:gd name="connsiteY12" fmla="*/ 1799771 h 2743200"/>
                    <a:gd name="connsiteX13" fmla="*/ 783771 w 10479314"/>
                    <a:gd name="connsiteY13" fmla="*/ 1814285 h 2743200"/>
                    <a:gd name="connsiteX14" fmla="*/ 885371 w 10479314"/>
                    <a:gd name="connsiteY14" fmla="*/ 1843314 h 2743200"/>
                    <a:gd name="connsiteX15" fmla="*/ 1059542 w 10479314"/>
                    <a:gd name="connsiteY15" fmla="*/ 1886857 h 2743200"/>
                    <a:gd name="connsiteX16" fmla="*/ 1886857 w 10479314"/>
                    <a:gd name="connsiteY16" fmla="*/ 1843314 h 2743200"/>
                    <a:gd name="connsiteX17" fmla="*/ 2220685 w 10479314"/>
                    <a:gd name="connsiteY17" fmla="*/ 1712685 h 2743200"/>
                    <a:gd name="connsiteX18" fmla="*/ 2481942 w 10479314"/>
                    <a:gd name="connsiteY18" fmla="*/ 1625600 h 2743200"/>
                    <a:gd name="connsiteX19" fmla="*/ 2830285 w 10479314"/>
                    <a:gd name="connsiteY19" fmla="*/ 1494971 h 2743200"/>
                    <a:gd name="connsiteX20" fmla="*/ 2917371 w 10479314"/>
                    <a:gd name="connsiteY20" fmla="*/ 1436914 h 2743200"/>
                    <a:gd name="connsiteX21" fmla="*/ 3033485 w 10479314"/>
                    <a:gd name="connsiteY21" fmla="*/ 1378857 h 2743200"/>
                    <a:gd name="connsiteX22" fmla="*/ 3164114 w 10479314"/>
                    <a:gd name="connsiteY22" fmla="*/ 1306285 h 2743200"/>
                    <a:gd name="connsiteX23" fmla="*/ 3309257 w 10479314"/>
                    <a:gd name="connsiteY23" fmla="*/ 1233714 h 2743200"/>
                    <a:gd name="connsiteX24" fmla="*/ 3570514 w 10479314"/>
                    <a:gd name="connsiteY24" fmla="*/ 1088571 h 2743200"/>
                    <a:gd name="connsiteX25" fmla="*/ 3730171 w 10479314"/>
                    <a:gd name="connsiteY25" fmla="*/ 1045028 h 2743200"/>
                    <a:gd name="connsiteX26" fmla="*/ 3933371 w 10479314"/>
                    <a:gd name="connsiteY26" fmla="*/ 986971 h 2743200"/>
                    <a:gd name="connsiteX27" fmla="*/ 4325257 w 10479314"/>
                    <a:gd name="connsiteY27" fmla="*/ 1001485 h 2743200"/>
                    <a:gd name="connsiteX28" fmla="*/ 4412342 w 10479314"/>
                    <a:gd name="connsiteY28" fmla="*/ 1045028 h 2743200"/>
                    <a:gd name="connsiteX29" fmla="*/ 4630057 w 10479314"/>
                    <a:gd name="connsiteY29" fmla="*/ 1132114 h 2743200"/>
                    <a:gd name="connsiteX30" fmla="*/ 4760685 w 10479314"/>
                    <a:gd name="connsiteY30" fmla="*/ 1204685 h 2743200"/>
                    <a:gd name="connsiteX31" fmla="*/ 5181600 w 10479314"/>
                    <a:gd name="connsiteY31" fmla="*/ 1480457 h 2743200"/>
                    <a:gd name="connsiteX32" fmla="*/ 5413828 w 10479314"/>
                    <a:gd name="connsiteY32" fmla="*/ 1654628 h 2743200"/>
                    <a:gd name="connsiteX33" fmla="*/ 5544457 w 10479314"/>
                    <a:gd name="connsiteY33" fmla="*/ 1814285 h 2743200"/>
                    <a:gd name="connsiteX34" fmla="*/ 5602514 w 10479314"/>
                    <a:gd name="connsiteY34" fmla="*/ 1901371 h 2743200"/>
                    <a:gd name="connsiteX35" fmla="*/ 5805714 w 10479314"/>
                    <a:gd name="connsiteY35" fmla="*/ 2119085 h 2743200"/>
                    <a:gd name="connsiteX36" fmla="*/ 5950857 w 10479314"/>
                    <a:gd name="connsiteY36" fmla="*/ 2220685 h 2743200"/>
                    <a:gd name="connsiteX37" fmla="*/ 6081485 w 10479314"/>
                    <a:gd name="connsiteY37" fmla="*/ 2293257 h 2743200"/>
                    <a:gd name="connsiteX38" fmla="*/ 6183085 w 10479314"/>
                    <a:gd name="connsiteY38" fmla="*/ 2365828 h 2743200"/>
                    <a:gd name="connsiteX39" fmla="*/ 6313714 w 10479314"/>
                    <a:gd name="connsiteY39" fmla="*/ 2423885 h 2743200"/>
                    <a:gd name="connsiteX40" fmla="*/ 6415314 w 10479314"/>
                    <a:gd name="connsiteY40" fmla="*/ 2467428 h 2743200"/>
                    <a:gd name="connsiteX41" fmla="*/ 6473371 w 10479314"/>
                    <a:gd name="connsiteY41" fmla="*/ 2496457 h 2743200"/>
                    <a:gd name="connsiteX42" fmla="*/ 6604000 w 10479314"/>
                    <a:gd name="connsiteY42" fmla="*/ 2540000 h 2743200"/>
                    <a:gd name="connsiteX43" fmla="*/ 6691085 w 10479314"/>
                    <a:gd name="connsiteY43" fmla="*/ 2583542 h 2743200"/>
                    <a:gd name="connsiteX44" fmla="*/ 6778171 w 10479314"/>
                    <a:gd name="connsiteY44" fmla="*/ 2598057 h 2743200"/>
                    <a:gd name="connsiteX45" fmla="*/ 6952342 w 10479314"/>
                    <a:gd name="connsiteY45" fmla="*/ 2656114 h 2743200"/>
                    <a:gd name="connsiteX46" fmla="*/ 7039428 w 10479314"/>
                    <a:gd name="connsiteY46" fmla="*/ 2670628 h 2743200"/>
                    <a:gd name="connsiteX47" fmla="*/ 7141028 w 10479314"/>
                    <a:gd name="connsiteY47" fmla="*/ 2699657 h 2743200"/>
                    <a:gd name="connsiteX48" fmla="*/ 7373257 w 10479314"/>
                    <a:gd name="connsiteY48" fmla="*/ 2743200 h 2743200"/>
                    <a:gd name="connsiteX49" fmla="*/ 8316685 w 10479314"/>
                    <a:gd name="connsiteY49" fmla="*/ 2714171 h 2743200"/>
                    <a:gd name="connsiteX50" fmla="*/ 8389257 w 10479314"/>
                    <a:gd name="connsiteY50" fmla="*/ 2699657 h 2743200"/>
                    <a:gd name="connsiteX51" fmla="*/ 8563428 w 10479314"/>
                    <a:gd name="connsiteY51" fmla="*/ 2627085 h 2743200"/>
                    <a:gd name="connsiteX52" fmla="*/ 8650514 w 10479314"/>
                    <a:gd name="connsiteY52" fmla="*/ 2569028 h 2743200"/>
                    <a:gd name="connsiteX53" fmla="*/ 8737600 w 10479314"/>
                    <a:gd name="connsiteY53" fmla="*/ 2467428 h 2743200"/>
                    <a:gd name="connsiteX54" fmla="*/ 8839200 w 10479314"/>
                    <a:gd name="connsiteY54" fmla="*/ 2394857 h 2743200"/>
                    <a:gd name="connsiteX55" fmla="*/ 8998857 w 10479314"/>
                    <a:gd name="connsiteY55" fmla="*/ 2249714 h 2743200"/>
                    <a:gd name="connsiteX56" fmla="*/ 9347200 w 10479314"/>
                    <a:gd name="connsiteY56" fmla="*/ 2017485 h 2743200"/>
                    <a:gd name="connsiteX57" fmla="*/ 9448800 w 10479314"/>
                    <a:gd name="connsiteY57" fmla="*/ 1944914 h 2743200"/>
                    <a:gd name="connsiteX58" fmla="*/ 9608457 w 10479314"/>
                    <a:gd name="connsiteY58" fmla="*/ 1814285 h 2743200"/>
                    <a:gd name="connsiteX59" fmla="*/ 9724571 w 10479314"/>
                    <a:gd name="connsiteY59" fmla="*/ 1712685 h 2743200"/>
                    <a:gd name="connsiteX60" fmla="*/ 9826171 w 10479314"/>
                    <a:gd name="connsiteY60" fmla="*/ 1625600 h 2743200"/>
                    <a:gd name="connsiteX61" fmla="*/ 9869714 w 10479314"/>
                    <a:gd name="connsiteY61" fmla="*/ 1553028 h 2743200"/>
                    <a:gd name="connsiteX62" fmla="*/ 9927771 w 10479314"/>
                    <a:gd name="connsiteY62" fmla="*/ 1509485 h 2743200"/>
                    <a:gd name="connsiteX63" fmla="*/ 9971314 w 10479314"/>
                    <a:gd name="connsiteY63" fmla="*/ 1465942 h 2743200"/>
                    <a:gd name="connsiteX64" fmla="*/ 10058400 w 10479314"/>
                    <a:gd name="connsiteY64" fmla="*/ 1349828 h 2743200"/>
                    <a:gd name="connsiteX65" fmla="*/ 10174514 w 10479314"/>
                    <a:gd name="connsiteY65" fmla="*/ 1204685 h 2743200"/>
                    <a:gd name="connsiteX66" fmla="*/ 10218057 w 10479314"/>
                    <a:gd name="connsiteY66" fmla="*/ 1175657 h 2743200"/>
                    <a:gd name="connsiteX67" fmla="*/ 10290628 w 10479314"/>
                    <a:gd name="connsiteY67" fmla="*/ 1074057 h 2743200"/>
                    <a:gd name="connsiteX68" fmla="*/ 10319657 w 10479314"/>
                    <a:gd name="connsiteY68" fmla="*/ 1030514 h 2743200"/>
                    <a:gd name="connsiteX69" fmla="*/ 10392228 w 10479314"/>
                    <a:gd name="connsiteY69" fmla="*/ 957942 h 2743200"/>
                    <a:gd name="connsiteX70" fmla="*/ 10435771 w 10479314"/>
                    <a:gd name="connsiteY70" fmla="*/ 856342 h 2743200"/>
                    <a:gd name="connsiteX71" fmla="*/ 10479314 w 10479314"/>
                    <a:gd name="connsiteY71" fmla="*/ 8128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479314" h="2743200" extrusionOk="0">
                      <a:moveTo>
                        <a:pt x="0" y="0"/>
                      </a:moveTo>
                      <a:cubicBezTo>
                        <a:pt x="5179" y="258483"/>
                        <a:pt x="-3171" y="530112"/>
                        <a:pt x="29028" y="783771"/>
                      </a:cubicBezTo>
                      <a:cubicBezTo>
                        <a:pt x="39586" y="834083"/>
                        <a:pt x="24804" y="881529"/>
                        <a:pt x="43542" y="928914"/>
                      </a:cubicBezTo>
                      <a:cubicBezTo>
                        <a:pt x="48474" y="961016"/>
                        <a:pt x="86254" y="1031231"/>
                        <a:pt x="101600" y="1059542"/>
                      </a:cubicBezTo>
                      <a:cubicBezTo>
                        <a:pt x="116447" y="1136104"/>
                        <a:pt x="112293" y="1132080"/>
                        <a:pt x="145142" y="1204685"/>
                      </a:cubicBezTo>
                      <a:cubicBezTo>
                        <a:pt x="168395" y="1244583"/>
                        <a:pt x="176802" y="1285702"/>
                        <a:pt x="203200" y="1320800"/>
                      </a:cubicBezTo>
                      <a:cubicBezTo>
                        <a:pt x="211653" y="1340443"/>
                        <a:pt x="238775" y="1373701"/>
                        <a:pt x="261257" y="1393371"/>
                      </a:cubicBezTo>
                      <a:cubicBezTo>
                        <a:pt x="283415" y="1503053"/>
                        <a:pt x="252764" y="1438362"/>
                        <a:pt x="333828" y="1524000"/>
                      </a:cubicBezTo>
                      <a:cubicBezTo>
                        <a:pt x="352383" y="1543675"/>
                        <a:pt x="365678" y="1564871"/>
                        <a:pt x="377371" y="1582057"/>
                      </a:cubicBezTo>
                      <a:cubicBezTo>
                        <a:pt x="397691" y="1611766"/>
                        <a:pt x="457143" y="1663724"/>
                        <a:pt x="493485" y="1683657"/>
                      </a:cubicBezTo>
                      <a:cubicBezTo>
                        <a:pt x="517981" y="1698872"/>
                        <a:pt x="542704" y="1705699"/>
                        <a:pt x="566057" y="1712685"/>
                      </a:cubicBezTo>
                      <a:cubicBezTo>
                        <a:pt x="597583" y="1729166"/>
                        <a:pt x="625368" y="1741566"/>
                        <a:pt x="653142" y="1756228"/>
                      </a:cubicBezTo>
                      <a:cubicBezTo>
                        <a:pt x="682115" y="1766054"/>
                        <a:pt x="700219" y="1786976"/>
                        <a:pt x="725714" y="1799771"/>
                      </a:cubicBezTo>
                      <a:cubicBezTo>
                        <a:pt x="741583" y="1808261"/>
                        <a:pt x="762398" y="1807568"/>
                        <a:pt x="783771" y="1814285"/>
                      </a:cubicBezTo>
                      <a:cubicBezTo>
                        <a:pt x="812563" y="1823185"/>
                        <a:pt x="849575" y="1828610"/>
                        <a:pt x="885371" y="1843314"/>
                      </a:cubicBezTo>
                      <a:cubicBezTo>
                        <a:pt x="1021587" y="1881012"/>
                        <a:pt x="915957" y="1867587"/>
                        <a:pt x="1059542" y="1886857"/>
                      </a:cubicBezTo>
                      <a:cubicBezTo>
                        <a:pt x="1311629" y="1914692"/>
                        <a:pt x="1619032" y="1875962"/>
                        <a:pt x="1886857" y="1843314"/>
                      </a:cubicBezTo>
                      <a:cubicBezTo>
                        <a:pt x="2047120" y="1837733"/>
                        <a:pt x="2089882" y="1762529"/>
                        <a:pt x="2220685" y="1712685"/>
                      </a:cubicBezTo>
                      <a:cubicBezTo>
                        <a:pt x="2301091" y="1687111"/>
                        <a:pt x="2378169" y="1654563"/>
                        <a:pt x="2481942" y="1625600"/>
                      </a:cubicBezTo>
                      <a:cubicBezTo>
                        <a:pt x="2597293" y="1598274"/>
                        <a:pt x="2723540" y="1564777"/>
                        <a:pt x="2830285" y="1494971"/>
                      </a:cubicBezTo>
                      <a:cubicBezTo>
                        <a:pt x="2860143" y="1470878"/>
                        <a:pt x="2885086" y="1454110"/>
                        <a:pt x="2917371" y="1436914"/>
                      </a:cubicBezTo>
                      <a:cubicBezTo>
                        <a:pt x="2960282" y="1420042"/>
                        <a:pt x="2994095" y="1402566"/>
                        <a:pt x="3033485" y="1378857"/>
                      </a:cubicBezTo>
                      <a:cubicBezTo>
                        <a:pt x="3073265" y="1364069"/>
                        <a:pt x="3118053" y="1326854"/>
                        <a:pt x="3164114" y="1306285"/>
                      </a:cubicBezTo>
                      <a:cubicBezTo>
                        <a:pt x="3216910" y="1282636"/>
                        <a:pt x="3261656" y="1255527"/>
                        <a:pt x="3309257" y="1233714"/>
                      </a:cubicBezTo>
                      <a:cubicBezTo>
                        <a:pt x="3441034" y="1163879"/>
                        <a:pt x="3440764" y="1143426"/>
                        <a:pt x="3570514" y="1088571"/>
                      </a:cubicBezTo>
                      <a:cubicBezTo>
                        <a:pt x="3647203" y="1056767"/>
                        <a:pt x="3654193" y="1061433"/>
                        <a:pt x="3730171" y="1045028"/>
                      </a:cubicBezTo>
                      <a:cubicBezTo>
                        <a:pt x="3851219" y="1015750"/>
                        <a:pt x="3830847" y="1019117"/>
                        <a:pt x="3933371" y="986971"/>
                      </a:cubicBezTo>
                      <a:cubicBezTo>
                        <a:pt x="4053959" y="987960"/>
                        <a:pt x="4198564" y="982733"/>
                        <a:pt x="4325257" y="1001485"/>
                      </a:cubicBezTo>
                      <a:cubicBezTo>
                        <a:pt x="4351817" y="1008563"/>
                        <a:pt x="4384216" y="1036863"/>
                        <a:pt x="4412342" y="1045028"/>
                      </a:cubicBezTo>
                      <a:cubicBezTo>
                        <a:pt x="4520588" y="1090622"/>
                        <a:pt x="4528917" y="1083430"/>
                        <a:pt x="4630057" y="1132114"/>
                      </a:cubicBezTo>
                      <a:cubicBezTo>
                        <a:pt x="4683049" y="1156811"/>
                        <a:pt x="4716906" y="1175583"/>
                        <a:pt x="4760685" y="1204685"/>
                      </a:cubicBezTo>
                      <a:cubicBezTo>
                        <a:pt x="5001855" y="1348244"/>
                        <a:pt x="4967119" y="1333955"/>
                        <a:pt x="5181600" y="1480457"/>
                      </a:cubicBezTo>
                      <a:cubicBezTo>
                        <a:pt x="5255058" y="1532489"/>
                        <a:pt x="5372745" y="1609358"/>
                        <a:pt x="5413828" y="1654628"/>
                      </a:cubicBezTo>
                      <a:cubicBezTo>
                        <a:pt x="5465954" y="1716338"/>
                        <a:pt x="5504688" y="1754895"/>
                        <a:pt x="5544457" y="1814285"/>
                      </a:cubicBezTo>
                      <a:cubicBezTo>
                        <a:pt x="5560306" y="1846791"/>
                        <a:pt x="5586665" y="1874204"/>
                        <a:pt x="5602514" y="1901371"/>
                      </a:cubicBezTo>
                      <a:cubicBezTo>
                        <a:pt x="5654551" y="1968886"/>
                        <a:pt x="5747911" y="2073555"/>
                        <a:pt x="5805714" y="2119085"/>
                      </a:cubicBezTo>
                      <a:cubicBezTo>
                        <a:pt x="5857842" y="2159157"/>
                        <a:pt x="5891690" y="2190951"/>
                        <a:pt x="5950857" y="2220685"/>
                      </a:cubicBezTo>
                      <a:cubicBezTo>
                        <a:pt x="5990884" y="2243240"/>
                        <a:pt x="6045037" y="2260590"/>
                        <a:pt x="6081485" y="2293257"/>
                      </a:cubicBezTo>
                      <a:cubicBezTo>
                        <a:pt x="6121132" y="2320668"/>
                        <a:pt x="6151785" y="2344727"/>
                        <a:pt x="6183085" y="2365828"/>
                      </a:cubicBezTo>
                      <a:cubicBezTo>
                        <a:pt x="6239547" y="2403602"/>
                        <a:pt x="6258729" y="2402668"/>
                        <a:pt x="6313714" y="2423885"/>
                      </a:cubicBezTo>
                      <a:cubicBezTo>
                        <a:pt x="6403571" y="2466394"/>
                        <a:pt x="6310284" y="2421092"/>
                        <a:pt x="6415314" y="2467428"/>
                      </a:cubicBezTo>
                      <a:cubicBezTo>
                        <a:pt x="6434864" y="2475080"/>
                        <a:pt x="6453983" y="2487504"/>
                        <a:pt x="6473371" y="2496457"/>
                      </a:cubicBezTo>
                      <a:cubicBezTo>
                        <a:pt x="6665561" y="2538652"/>
                        <a:pt x="6438993" y="2446541"/>
                        <a:pt x="6604000" y="2540000"/>
                      </a:cubicBezTo>
                      <a:cubicBezTo>
                        <a:pt x="6634722" y="2548878"/>
                        <a:pt x="6661736" y="2567869"/>
                        <a:pt x="6691085" y="2583542"/>
                      </a:cubicBezTo>
                      <a:cubicBezTo>
                        <a:pt x="6718090" y="2597390"/>
                        <a:pt x="6746786" y="2586933"/>
                        <a:pt x="6778171" y="2598057"/>
                      </a:cubicBezTo>
                      <a:cubicBezTo>
                        <a:pt x="6844334" y="2620232"/>
                        <a:pt x="6884340" y="2648188"/>
                        <a:pt x="6952342" y="2656114"/>
                      </a:cubicBezTo>
                      <a:cubicBezTo>
                        <a:pt x="6978161" y="2662078"/>
                        <a:pt x="7010731" y="2662921"/>
                        <a:pt x="7039428" y="2670628"/>
                      </a:cubicBezTo>
                      <a:cubicBezTo>
                        <a:pt x="7070593" y="2679718"/>
                        <a:pt x="7106586" y="2695237"/>
                        <a:pt x="7141028" y="2699657"/>
                      </a:cubicBezTo>
                      <a:cubicBezTo>
                        <a:pt x="7261986" y="2729562"/>
                        <a:pt x="7260278" y="2727051"/>
                        <a:pt x="7373257" y="2743200"/>
                      </a:cubicBezTo>
                      <a:cubicBezTo>
                        <a:pt x="7538389" y="2779523"/>
                        <a:pt x="7965357" y="2663912"/>
                        <a:pt x="8316685" y="2714171"/>
                      </a:cubicBezTo>
                      <a:cubicBezTo>
                        <a:pt x="8339358" y="2710816"/>
                        <a:pt x="8365599" y="2704348"/>
                        <a:pt x="8389257" y="2699657"/>
                      </a:cubicBezTo>
                      <a:cubicBezTo>
                        <a:pt x="8453262" y="2684461"/>
                        <a:pt x="8503800" y="2662401"/>
                        <a:pt x="8563428" y="2627085"/>
                      </a:cubicBezTo>
                      <a:cubicBezTo>
                        <a:pt x="8592335" y="2609801"/>
                        <a:pt x="8625953" y="2595776"/>
                        <a:pt x="8650514" y="2569028"/>
                      </a:cubicBezTo>
                      <a:cubicBezTo>
                        <a:pt x="8676402" y="2537673"/>
                        <a:pt x="8704617" y="2492331"/>
                        <a:pt x="8737600" y="2467428"/>
                      </a:cubicBezTo>
                      <a:cubicBezTo>
                        <a:pt x="8769436" y="2436799"/>
                        <a:pt x="8809099" y="2419554"/>
                        <a:pt x="8839200" y="2394857"/>
                      </a:cubicBezTo>
                      <a:cubicBezTo>
                        <a:pt x="8896710" y="2347259"/>
                        <a:pt x="8943074" y="2290952"/>
                        <a:pt x="8998857" y="2249714"/>
                      </a:cubicBezTo>
                      <a:cubicBezTo>
                        <a:pt x="9113801" y="2182978"/>
                        <a:pt x="9248228" y="2080244"/>
                        <a:pt x="9347200" y="2017485"/>
                      </a:cubicBezTo>
                      <a:cubicBezTo>
                        <a:pt x="9385456" y="1994377"/>
                        <a:pt x="9416517" y="1970374"/>
                        <a:pt x="9448800" y="1944914"/>
                      </a:cubicBezTo>
                      <a:cubicBezTo>
                        <a:pt x="9495355" y="1902103"/>
                        <a:pt x="9563464" y="1867330"/>
                        <a:pt x="9608457" y="1814285"/>
                      </a:cubicBezTo>
                      <a:cubicBezTo>
                        <a:pt x="9738657" y="1702479"/>
                        <a:pt x="9619383" y="1820416"/>
                        <a:pt x="9724571" y="1712685"/>
                      </a:cubicBezTo>
                      <a:cubicBezTo>
                        <a:pt x="9871026" y="1579508"/>
                        <a:pt x="9661280" y="1755067"/>
                        <a:pt x="9826171" y="1625600"/>
                      </a:cubicBezTo>
                      <a:cubicBezTo>
                        <a:pt x="9842783" y="1598116"/>
                        <a:pt x="9853465" y="1573482"/>
                        <a:pt x="9869714" y="1553028"/>
                      </a:cubicBezTo>
                      <a:cubicBezTo>
                        <a:pt x="9887885" y="1535224"/>
                        <a:pt x="9909495" y="1526386"/>
                        <a:pt x="9927771" y="1509485"/>
                      </a:cubicBezTo>
                      <a:cubicBezTo>
                        <a:pt x="9939691" y="1494750"/>
                        <a:pt x="9960692" y="1481672"/>
                        <a:pt x="9971314" y="1465942"/>
                      </a:cubicBezTo>
                      <a:cubicBezTo>
                        <a:pt x="10001913" y="1426886"/>
                        <a:pt x="10034394" y="1388031"/>
                        <a:pt x="10058400" y="1349828"/>
                      </a:cubicBezTo>
                      <a:cubicBezTo>
                        <a:pt x="10097234" y="1307168"/>
                        <a:pt x="10137320" y="1244636"/>
                        <a:pt x="10174514" y="1204685"/>
                      </a:cubicBezTo>
                      <a:cubicBezTo>
                        <a:pt x="10188561" y="1192855"/>
                        <a:pt x="10204900" y="1182157"/>
                        <a:pt x="10218057" y="1175657"/>
                      </a:cubicBezTo>
                      <a:cubicBezTo>
                        <a:pt x="10311140" y="1084225"/>
                        <a:pt x="10217064" y="1185821"/>
                        <a:pt x="10290628" y="1074057"/>
                      </a:cubicBezTo>
                      <a:cubicBezTo>
                        <a:pt x="10301781" y="1060219"/>
                        <a:pt x="10308699" y="1040498"/>
                        <a:pt x="10319657" y="1030514"/>
                      </a:cubicBezTo>
                      <a:cubicBezTo>
                        <a:pt x="10341618" y="1003517"/>
                        <a:pt x="10371686" y="988406"/>
                        <a:pt x="10392228" y="957942"/>
                      </a:cubicBezTo>
                      <a:cubicBezTo>
                        <a:pt x="10490449" y="786642"/>
                        <a:pt x="10349275" y="980880"/>
                        <a:pt x="10435771" y="856342"/>
                      </a:cubicBezTo>
                      <a:cubicBezTo>
                        <a:pt x="10447157" y="839263"/>
                        <a:pt x="10479314" y="812800"/>
                        <a:pt x="10479314" y="812800"/>
                      </a:cubicBezTo>
                    </a:path>
                  </a:pathLst>
                </a:custGeom>
                <a:noFill/>
                <a:ln>
                  <a:prstDash val="lgDash"/>
                  <a:extLst>
                    <a:ext uri="{C807C97D-BFC1-408E-A445-0C87EB9F89A2}">
                      <ask:lineSketchStyleProps xmlns:ask="http://schemas.microsoft.com/office/drawing/2018/sketchyshapes" sd="1219033472">
                        <a:custGeom>
                          <a:avLst/>
                          <a:gdLst>
                            <a:gd name="connsiteX0" fmla="*/ 0 w 10479314"/>
                            <a:gd name="connsiteY0" fmla="*/ 0 h 2743200"/>
                            <a:gd name="connsiteX1" fmla="*/ 29028 w 10479314"/>
                            <a:gd name="connsiteY1" fmla="*/ 783771 h 2743200"/>
                            <a:gd name="connsiteX2" fmla="*/ 43542 w 10479314"/>
                            <a:gd name="connsiteY2" fmla="*/ 928914 h 2743200"/>
                            <a:gd name="connsiteX3" fmla="*/ 101600 w 10479314"/>
                            <a:gd name="connsiteY3" fmla="*/ 1059542 h 2743200"/>
                            <a:gd name="connsiteX4" fmla="*/ 145142 w 10479314"/>
                            <a:gd name="connsiteY4" fmla="*/ 1204685 h 2743200"/>
                            <a:gd name="connsiteX5" fmla="*/ 203200 w 10479314"/>
                            <a:gd name="connsiteY5" fmla="*/ 1320800 h 2743200"/>
                            <a:gd name="connsiteX6" fmla="*/ 261257 w 10479314"/>
                            <a:gd name="connsiteY6" fmla="*/ 1393371 h 2743200"/>
                            <a:gd name="connsiteX7" fmla="*/ 333828 w 10479314"/>
                            <a:gd name="connsiteY7" fmla="*/ 1524000 h 2743200"/>
                            <a:gd name="connsiteX8" fmla="*/ 377371 w 10479314"/>
                            <a:gd name="connsiteY8" fmla="*/ 1582057 h 2743200"/>
                            <a:gd name="connsiteX9" fmla="*/ 493485 w 10479314"/>
                            <a:gd name="connsiteY9" fmla="*/ 1683657 h 2743200"/>
                            <a:gd name="connsiteX10" fmla="*/ 566057 w 10479314"/>
                            <a:gd name="connsiteY10" fmla="*/ 1712685 h 2743200"/>
                            <a:gd name="connsiteX11" fmla="*/ 653142 w 10479314"/>
                            <a:gd name="connsiteY11" fmla="*/ 1756228 h 2743200"/>
                            <a:gd name="connsiteX12" fmla="*/ 725714 w 10479314"/>
                            <a:gd name="connsiteY12" fmla="*/ 1799771 h 2743200"/>
                            <a:gd name="connsiteX13" fmla="*/ 783771 w 10479314"/>
                            <a:gd name="connsiteY13" fmla="*/ 1814285 h 2743200"/>
                            <a:gd name="connsiteX14" fmla="*/ 885371 w 10479314"/>
                            <a:gd name="connsiteY14" fmla="*/ 1843314 h 2743200"/>
                            <a:gd name="connsiteX15" fmla="*/ 1059542 w 10479314"/>
                            <a:gd name="connsiteY15" fmla="*/ 1886857 h 2743200"/>
                            <a:gd name="connsiteX16" fmla="*/ 1886857 w 10479314"/>
                            <a:gd name="connsiteY16" fmla="*/ 1843314 h 2743200"/>
                            <a:gd name="connsiteX17" fmla="*/ 2220685 w 10479314"/>
                            <a:gd name="connsiteY17" fmla="*/ 1712685 h 2743200"/>
                            <a:gd name="connsiteX18" fmla="*/ 2481942 w 10479314"/>
                            <a:gd name="connsiteY18" fmla="*/ 1625600 h 2743200"/>
                            <a:gd name="connsiteX19" fmla="*/ 2830285 w 10479314"/>
                            <a:gd name="connsiteY19" fmla="*/ 1494971 h 2743200"/>
                            <a:gd name="connsiteX20" fmla="*/ 2917371 w 10479314"/>
                            <a:gd name="connsiteY20" fmla="*/ 1436914 h 2743200"/>
                            <a:gd name="connsiteX21" fmla="*/ 3033485 w 10479314"/>
                            <a:gd name="connsiteY21" fmla="*/ 1378857 h 2743200"/>
                            <a:gd name="connsiteX22" fmla="*/ 3164114 w 10479314"/>
                            <a:gd name="connsiteY22" fmla="*/ 1306285 h 2743200"/>
                            <a:gd name="connsiteX23" fmla="*/ 3309257 w 10479314"/>
                            <a:gd name="connsiteY23" fmla="*/ 1233714 h 2743200"/>
                            <a:gd name="connsiteX24" fmla="*/ 3570514 w 10479314"/>
                            <a:gd name="connsiteY24" fmla="*/ 1088571 h 2743200"/>
                            <a:gd name="connsiteX25" fmla="*/ 3730171 w 10479314"/>
                            <a:gd name="connsiteY25" fmla="*/ 1045028 h 2743200"/>
                            <a:gd name="connsiteX26" fmla="*/ 3933371 w 10479314"/>
                            <a:gd name="connsiteY26" fmla="*/ 986971 h 2743200"/>
                            <a:gd name="connsiteX27" fmla="*/ 4325257 w 10479314"/>
                            <a:gd name="connsiteY27" fmla="*/ 1001485 h 2743200"/>
                            <a:gd name="connsiteX28" fmla="*/ 4412342 w 10479314"/>
                            <a:gd name="connsiteY28" fmla="*/ 1045028 h 2743200"/>
                            <a:gd name="connsiteX29" fmla="*/ 4630057 w 10479314"/>
                            <a:gd name="connsiteY29" fmla="*/ 1132114 h 2743200"/>
                            <a:gd name="connsiteX30" fmla="*/ 4760685 w 10479314"/>
                            <a:gd name="connsiteY30" fmla="*/ 1204685 h 2743200"/>
                            <a:gd name="connsiteX31" fmla="*/ 5181600 w 10479314"/>
                            <a:gd name="connsiteY31" fmla="*/ 1480457 h 2743200"/>
                            <a:gd name="connsiteX32" fmla="*/ 5413828 w 10479314"/>
                            <a:gd name="connsiteY32" fmla="*/ 1654628 h 2743200"/>
                            <a:gd name="connsiteX33" fmla="*/ 5544457 w 10479314"/>
                            <a:gd name="connsiteY33" fmla="*/ 1814285 h 2743200"/>
                            <a:gd name="connsiteX34" fmla="*/ 5602514 w 10479314"/>
                            <a:gd name="connsiteY34" fmla="*/ 1901371 h 2743200"/>
                            <a:gd name="connsiteX35" fmla="*/ 5805714 w 10479314"/>
                            <a:gd name="connsiteY35" fmla="*/ 2119085 h 2743200"/>
                            <a:gd name="connsiteX36" fmla="*/ 5950857 w 10479314"/>
                            <a:gd name="connsiteY36" fmla="*/ 2220685 h 2743200"/>
                            <a:gd name="connsiteX37" fmla="*/ 6081485 w 10479314"/>
                            <a:gd name="connsiteY37" fmla="*/ 2293257 h 2743200"/>
                            <a:gd name="connsiteX38" fmla="*/ 6183085 w 10479314"/>
                            <a:gd name="connsiteY38" fmla="*/ 2365828 h 2743200"/>
                            <a:gd name="connsiteX39" fmla="*/ 6313714 w 10479314"/>
                            <a:gd name="connsiteY39" fmla="*/ 2423885 h 2743200"/>
                            <a:gd name="connsiteX40" fmla="*/ 6415314 w 10479314"/>
                            <a:gd name="connsiteY40" fmla="*/ 2467428 h 2743200"/>
                            <a:gd name="connsiteX41" fmla="*/ 6473371 w 10479314"/>
                            <a:gd name="connsiteY41" fmla="*/ 2496457 h 2743200"/>
                            <a:gd name="connsiteX42" fmla="*/ 6604000 w 10479314"/>
                            <a:gd name="connsiteY42" fmla="*/ 2540000 h 2743200"/>
                            <a:gd name="connsiteX43" fmla="*/ 6691085 w 10479314"/>
                            <a:gd name="connsiteY43" fmla="*/ 2583542 h 2743200"/>
                            <a:gd name="connsiteX44" fmla="*/ 6778171 w 10479314"/>
                            <a:gd name="connsiteY44" fmla="*/ 2598057 h 2743200"/>
                            <a:gd name="connsiteX45" fmla="*/ 6952342 w 10479314"/>
                            <a:gd name="connsiteY45" fmla="*/ 2656114 h 2743200"/>
                            <a:gd name="connsiteX46" fmla="*/ 7039428 w 10479314"/>
                            <a:gd name="connsiteY46" fmla="*/ 2670628 h 2743200"/>
                            <a:gd name="connsiteX47" fmla="*/ 7141028 w 10479314"/>
                            <a:gd name="connsiteY47" fmla="*/ 2699657 h 2743200"/>
                            <a:gd name="connsiteX48" fmla="*/ 7373257 w 10479314"/>
                            <a:gd name="connsiteY48" fmla="*/ 2743200 h 2743200"/>
                            <a:gd name="connsiteX49" fmla="*/ 8316685 w 10479314"/>
                            <a:gd name="connsiteY49" fmla="*/ 2714171 h 2743200"/>
                            <a:gd name="connsiteX50" fmla="*/ 8389257 w 10479314"/>
                            <a:gd name="connsiteY50" fmla="*/ 2699657 h 2743200"/>
                            <a:gd name="connsiteX51" fmla="*/ 8563428 w 10479314"/>
                            <a:gd name="connsiteY51" fmla="*/ 2627085 h 2743200"/>
                            <a:gd name="connsiteX52" fmla="*/ 8650514 w 10479314"/>
                            <a:gd name="connsiteY52" fmla="*/ 2569028 h 2743200"/>
                            <a:gd name="connsiteX53" fmla="*/ 8737600 w 10479314"/>
                            <a:gd name="connsiteY53" fmla="*/ 2467428 h 2743200"/>
                            <a:gd name="connsiteX54" fmla="*/ 8839200 w 10479314"/>
                            <a:gd name="connsiteY54" fmla="*/ 2394857 h 2743200"/>
                            <a:gd name="connsiteX55" fmla="*/ 8998857 w 10479314"/>
                            <a:gd name="connsiteY55" fmla="*/ 2249714 h 2743200"/>
                            <a:gd name="connsiteX56" fmla="*/ 9347200 w 10479314"/>
                            <a:gd name="connsiteY56" fmla="*/ 2017485 h 2743200"/>
                            <a:gd name="connsiteX57" fmla="*/ 9448800 w 10479314"/>
                            <a:gd name="connsiteY57" fmla="*/ 1944914 h 2743200"/>
                            <a:gd name="connsiteX58" fmla="*/ 9608457 w 10479314"/>
                            <a:gd name="connsiteY58" fmla="*/ 1814285 h 2743200"/>
                            <a:gd name="connsiteX59" fmla="*/ 9724571 w 10479314"/>
                            <a:gd name="connsiteY59" fmla="*/ 1712685 h 2743200"/>
                            <a:gd name="connsiteX60" fmla="*/ 9826171 w 10479314"/>
                            <a:gd name="connsiteY60" fmla="*/ 1625600 h 2743200"/>
                            <a:gd name="connsiteX61" fmla="*/ 9869714 w 10479314"/>
                            <a:gd name="connsiteY61" fmla="*/ 1553028 h 2743200"/>
                            <a:gd name="connsiteX62" fmla="*/ 9927771 w 10479314"/>
                            <a:gd name="connsiteY62" fmla="*/ 1509485 h 2743200"/>
                            <a:gd name="connsiteX63" fmla="*/ 9971314 w 10479314"/>
                            <a:gd name="connsiteY63" fmla="*/ 1465942 h 2743200"/>
                            <a:gd name="connsiteX64" fmla="*/ 10058400 w 10479314"/>
                            <a:gd name="connsiteY64" fmla="*/ 1349828 h 2743200"/>
                            <a:gd name="connsiteX65" fmla="*/ 10174514 w 10479314"/>
                            <a:gd name="connsiteY65" fmla="*/ 1204685 h 2743200"/>
                            <a:gd name="connsiteX66" fmla="*/ 10218057 w 10479314"/>
                            <a:gd name="connsiteY66" fmla="*/ 1175657 h 2743200"/>
                            <a:gd name="connsiteX67" fmla="*/ 10290628 w 10479314"/>
                            <a:gd name="connsiteY67" fmla="*/ 1074057 h 2743200"/>
                            <a:gd name="connsiteX68" fmla="*/ 10319657 w 10479314"/>
                            <a:gd name="connsiteY68" fmla="*/ 1030514 h 2743200"/>
                            <a:gd name="connsiteX69" fmla="*/ 10392228 w 10479314"/>
                            <a:gd name="connsiteY69" fmla="*/ 957942 h 2743200"/>
                            <a:gd name="connsiteX70" fmla="*/ 10435771 w 10479314"/>
                            <a:gd name="connsiteY70" fmla="*/ 856342 h 2743200"/>
                            <a:gd name="connsiteX71" fmla="*/ 10479314 w 10479314"/>
                            <a:gd name="connsiteY71" fmla="*/ 8128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479314" h="2743200">
                              <a:moveTo>
                                <a:pt x="0" y="0"/>
                              </a:moveTo>
                              <a:cubicBezTo>
                                <a:pt x="9676" y="261257"/>
                                <a:pt x="16787" y="522622"/>
                                <a:pt x="29028" y="783771"/>
                              </a:cubicBezTo>
                              <a:cubicBezTo>
                                <a:pt x="31305" y="832340"/>
                                <a:pt x="34006" y="881236"/>
                                <a:pt x="43542" y="928914"/>
                              </a:cubicBezTo>
                              <a:cubicBezTo>
                                <a:pt x="49719" y="959800"/>
                                <a:pt x="86570" y="1029483"/>
                                <a:pt x="101600" y="1059542"/>
                              </a:cubicBezTo>
                              <a:cubicBezTo>
                                <a:pt x="116969" y="1136389"/>
                                <a:pt x="111445" y="1131675"/>
                                <a:pt x="145142" y="1204685"/>
                              </a:cubicBezTo>
                              <a:cubicBezTo>
                                <a:pt x="163276" y="1243976"/>
                                <a:pt x="176167" y="1287009"/>
                                <a:pt x="203200" y="1320800"/>
                              </a:cubicBezTo>
                              <a:lnTo>
                                <a:pt x="261257" y="1393371"/>
                              </a:lnTo>
                              <a:cubicBezTo>
                                <a:pt x="283659" y="1505381"/>
                                <a:pt x="255531" y="1434517"/>
                                <a:pt x="333828" y="1524000"/>
                              </a:cubicBezTo>
                              <a:cubicBezTo>
                                <a:pt x="349757" y="1542205"/>
                                <a:pt x="361441" y="1563852"/>
                                <a:pt x="377371" y="1582057"/>
                              </a:cubicBezTo>
                              <a:cubicBezTo>
                                <a:pt x="404302" y="1612835"/>
                                <a:pt x="456164" y="1662924"/>
                                <a:pt x="493485" y="1683657"/>
                              </a:cubicBezTo>
                              <a:cubicBezTo>
                                <a:pt x="516260" y="1696310"/>
                                <a:pt x="542338" y="1701904"/>
                                <a:pt x="566057" y="1712685"/>
                              </a:cubicBezTo>
                              <a:cubicBezTo>
                                <a:pt x="595603" y="1726115"/>
                                <a:pt x="624650" y="1740687"/>
                                <a:pt x="653142" y="1756228"/>
                              </a:cubicBezTo>
                              <a:cubicBezTo>
                                <a:pt x="677908" y="1769737"/>
                                <a:pt x="699935" y="1788314"/>
                                <a:pt x="725714" y="1799771"/>
                              </a:cubicBezTo>
                              <a:cubicBezTo>
                                <a:pt x="743943" y="1807873"/>
                                <a:pt x="764526" y="1809036"/>
                                <a:pt x="783771" y="1814285"/>
                              </a:cubicBezTo>
                              <a:cubicBezTo>
                                <a:pt x="817752" y="1823553"/>
                                <a:pt x="851707" y="1832956"/>
                                <a:pt x="885371" y="1843314"/>
                              </a:cubicBezTo>
                              <a:cubicBezTo>
                                <a:pt x="1021282" y="1885133"/>
                                <a:pt x="922168" y="1863960"/>
                                <a:pt x="1059542" y="1886857"/>
                              </a:cubicBezTo>
                              <a:cubicBezTo>
                                <a:pt x="1335314" y="1872343"/>
                                <a:pt x="1612074" y="1870792"/>
                                <a:pt x="1886857" y="1843314"/>
                              </a:cubicBezTo>
                              <a:cubicBezTo>
                                <a:pt x="2047561" y="1827244"/>
                                <a:pt x="2082182" y="1767097"/>
                                <a:pt x="2220685" y="1712685"/>
                              </a:cubicBezTo>
                              <a:cubicBezTo>
                                <a:pt x="2306125" y="1679119"/>
                                <a:pt x="2394549" y="1653690"/>
                                <a:pt x="2481942" y="1625600"/>
                              </a:cubicBezTo>
                              <a:cubicBezTo>
                                <a:pt x="2593056" y="1589885"/>
                                <a:pt x="2733279" y="1559641"/>
                                <a:pt x="2830285" y="1494971"/>
                              </a:cubicBezTo>
                              <a:cubicBezTo>
                                <a:pt x="2859314" y="1475619"/>
                                <a:pt x="2887080" y="1454223"/>
                                <a:pt x="2917371" y="1436914"/>
                              </a:cubicBezTo>
                              <a:cubicBezTo>
                                <a:pt x="2954943" y="1415445"/>
                                <a:pt x="2995241" y="1399104"/>
                                <a:pt x="3033485" y="1378857"/>
                              </a:cubicBezTo>
                              <a:cubicBezTo>
                                <a:pt x="3077508" y="1355551"/>
                                <a:pt x="3120035" y="1329484"/>
                                <a:pt x="3164114" y="1306285"/>
                              </a:cubicBezTo>
                              <a:cubicBezTo>
                                <a:pt x="3211981" y="1281092"/>
                                <a:pt x="3261861" y="1259782"/>
                                <a:pt x="3309257" y="1233714"/>
                              </a:cubicBezTo>
                              <a:cubicBezTo>
                                <a:pt x="3438795" y="1162468"/>
                                <a:pt x="3444363" y="1142636"/>
                                <a:pt x="3570514" y="1088571"/>
                              </a:cubicBezTo>
                              <a:cubicBezTo>
                                <a:pt x="3647598" y="1055535"/>
                                <a:pt x="3654527" y="1062484"/>
                                <a:pt x="3730171" y="1045028"/>
                              </a:cubicBezTo>
                              <a:cubicBezTo>
                                <a:pt x="3848636" y="1017690"/>
                                <a:pt x="3829401" y="1021628"/>
                                <a:pt x="3933371" y="986971"/>
                              </a:cubicBezTo>
                              <a:cubicBezTo>
                                <a:pt x="4064000" y="991809"/>
                                <a:pt x="4195489" y="985756"/>
                                <a:pt x="4325257" y="1001485"/>
                              </a:cubicBezTo>
                              <a:cubicBezTo>
                                <a:pt x="4357476" y="1005390"/>
                                <a:pt x="4382511" y="1032243"/>
                                <a:pt x="4412342" y="1045028"/>
                              </a:cubicBezTo>
                              <a:cubicBezTo>
                                <a:pt x="4519316" y="1090874"/>
                                <a:pt x="4529362" y="1081766"/>
                                <a:pt x="4630057" y="1132114"/>
                              </a:cubicBezTo>
                              <a:cubicBezTo>
                                <a:pt x="4674609" y="1154390"/>
                                <a:pt x="4717972" y="1179057"/>
                                <a:pt x="4760685" y="1204685"/>
                              </a:cubicBezTo>
                              <a:cubicBezTo>
                                <a:pt x="4999843" y="1348180"/>
                                <a:pt x="4966414" y="1333224"/>
                                <a:pt x="5181600" y="1480457"/>
                              </a:cubicBezTo>
                              <a:cubicBezTo>
                                <a:pt x="5248579" y="1526285"/>
                                <a:pt x="5368701" y="1599473"/>
                                <a:pt x="5413828" y="1654628"/>
                              </a:cubicBezTo>
                              <a:cubicBezTo>
                                <a:pt x="5457371" y="1707847"/>
                                <a:pt x="5506315" y="1757071"/>
                                <a:pt x="5544457" y="1814285"/>
                              </a:cubicBezTo>
                              <a:cubicBezTo>
                                <a:pt x="5563809" y="1843314"/>
                                <a:pt x="5581994" y="1873156"/>
                                <a:pt x="5602514" y="1901371"/>
                              </a:cubicBezTo>
                              <a:cubicBezTo>
                                <a:pt x="5652899" y="1970651"/>
                                <a:pt x="5750013" y="2077309"/>
                                <a:pt x="5805714" y="2119085"/>
                              </a:cubicBezTo>
                              <a:cubicBezTo>
                                <a:pt x="5858645" y="2158784"/>
                                <a:pt x="5891289" y="2184944"/>
                                <a:pt x="5950857" y="2220685"/>
                              </a:cubicBezTo>
                              <a:cubicBezTo>
                                <a:pt x="5993570" y="2246313"/>
                                <a:pt x="6039245" y="2266857"/>
                                <a:pt x="6081485" y="2293257"/>
                              </a:cubicBezTo>
                              <a:cubicBezTo>
                                <a:pt x="6116778" y="2315315"/>
                                <a:pt x="6147640" y="2344016"/>
                                <a:pt x="6183085" y="2365828"/>
                              </a:cubicBezTo>
                              <a:cubicBezTo>
                                <a:pt x="6242633" y="2402473"/>
                                <a:pt x="6258814" y="2405585"/>
                                <a:pt x="6313714" y="2423885"/>
                              </a:cubicBezTo>
                              <a:cubicBezTo>
                                <a:pt x="6401957" y="2482714"/>
                                <a:pt x="6308198" y="2427259"/>
                                <a:pt x="6415314" y="2467428"/>
                              </a:cubicBezTo>
                              <a:cubicBezTo>
                                <a:pt x="6435573" y="2475025"/>
                                <a:pt x="6453112" y="2488860"/>
                                <a:pt x="6473371" y="2496457"/>
                              </a:cubicBezTo>
                              <a:cubicBezTo>
                                <a:pt x="6639848" y="2558886"/>
                                <a:pt x="6404312" y="2449233"/>
                                <a:pt x="6604000" y="2540000"/>
                              </a:cubicBezTo>
                              <a:cubicBezTo>
                                <a:pt x="6633546" y="2553430"/>
                                <a:pt x="6660296" y="2573279"/>
                                <a:pt x="6691085" y="2583542"/>
                              </a:cubicBezTo>
                              <a:cubicBezTo>
                                <a:pt x="6719004" y="2592848"/>
                                <a:pt x="6749816" y="2590180"/>
                                <a:pt x="6778171" y="2598057"/>
                              </a:cubicBezTo>
                              <a:cubicBezTo>
                                <a:pt x="6837136" y="2614436"/>
                                <a:pt x="6891977" y="2646053"/>
                                <a:pt x="6952342" y="2656114"/>
                              </a:cubicBezTo>
                              <a:cubicBezTo>
                                <a:pt x="6981371" y="2660952"/>
                                <a:pt x="7010753" y="2664011"/>
                                <a:pt x="7039428" y="2670628"/>
                              </a:cubicBezTo>
                              <a:cubicBezTo>
                                <a:pt x="7073748" y="2678548"/>
                                <a:pt x="7106858" y="2691114"/>
                                <a:pt x="7141028" y="2699657"/>
                              </a:cubicBezTo>
                              <a:cubicBezTo>
                                <a:pt x="7262519" y="2730030"/>
                                <a:pt x="7260123" y="2727037"/>
                                <a:pt x="7373257" y="2743200"/>
                              </a:cubicBezTo>
                              <a:lnTo>
                                <a:pt x="8316685" y="2714171"/>
                              </a:lnTo>
                              <a:cubicBezTo>
                                <a:pt x="8341332" y="2713115"/>
                                <a:pt x="8365457" y="2706148"/>
                                <a:pt x="8389257" y="2699657"/>
                              </a:cubicBezTo>
                              <a:cubicBezTo>
                                <a:pt x="8455178" y="2681678"/>
                                <a:pt x="8504079" y="2661705"/>
                                <a:pt x="8563428" y="2627085"/>
                              </a:cubicBezTo>
                              <a:cubicBezTo>
                                <a:pt x="8593564" y="2609506"/>
                                <a:pt x="8624796" y="2592603"/>
                                <a:pt x="8650514" y="2569028"/>
                              </a:cubicBezTo>
                              <a:cubicBezTo>
                                <a:pt x="8683395" y="2538887"/>
                                <a:pt x="8704824" y="2497683"/>
                                <a:pt x="8737600" y="2467428"/>
                              </a:cubicBezTo>
                              <a:cubicBezTo>
                                <a:pt x="8768182" y="2439199"/>
                                <a:pt x="8807228" y="2421501"/>
                                <a:pt x="8839200" y="2394857"/>
                              </a:cubicBezTo>
                              <a:cubicBezTo>
                                <a:pt x="8894453" y="2348813"/>
                                <a:pt x="8941121" y="2292604"/>
                                <a:pt x="8998857" y="2249714"/>
                              </a:cubicBezTo>
                              <a:cubicBezTo>
                                <a:pt x="9110882" y="2166496"/>
                                <a:pt x="9231662" y="2095753"/>
                                <a:pt x="9347200" y="2017485"/>
                              </a:cubicBezTo>
                              <a:cubicBezTo>
                                <a:pt x="9381657" y="1994143"/>
                                <a:pt x="9416589" y="1971269"/>
                                <a:pt x="9448800" y="1944914"/>
                              </a:cubicBezTo>
                              <a:cubicBezTo>
                                <a:pt x="9502019" y="1901371"/>
                                <a:pt x="9559835" y="1862907"/>
                                <a:pt x="9608457" y="1814285"/>
                              </a:cubicBezTo>
                              <a:cubicBezTo>
                                <a:pt x="9751461" y="1671281"/>
                                <a:pt x="9584655" y="1832613"/>
                                <a:pt x="9724571" y="1712685"/>
                              </a:cubicBezTo>
                              <a:cubicBezTo>
                                <a:pt x="9866070" y="1591400"/>
                                <a:pt x="9656411" y="1752918"/>
                                <a:pt x="9826171" y="1625600"/>
                              </a:cubicBezTo>
                              <a:cubicBezTo>
                                <a:pt x="9840685" y="1601409"/>
                                <a:pt x="9851137" y="1574259"/>
                                <a:pt x="9869714" y="1553028"/>
                              </a:cubicBezTo>
                              <a:cubicBezTo>
                                <a:pt x="9885643" y="1534823"/>
                                <a:pt x="9909404" y="1525228"/>
                                <a:pt x="9927771" y="1509485"/>
                              </a:cubicBezTo>
                              <a:cubicBezTo>
                                <a:pt x="9943356" y="1496127"/>
                                <a:pt x="9958316" y="1481829"/>
                                <a:pt x="9971314" y="1465942"/>
                              </a:cubicBezTo>
                              <a:cubicBezTo>
                                <a:pt x="10001951" y="1428497"/>
                                <a:pt x="10031564" y="1390084"/>
                                <a:pt x="10058400" y="1349828"/>
                              </a:cubicBezTo>
                              <a:cubicBezTo>
                                <a:pt x="10092790" y="1298242"/>
                                <a:pt x="10126284" y="1244876"/>
                                <a:pt x="10174514" y="1204685"/>
                              </a:cubicBezTo>
                              <a:cubicBezTo>
                                <a:pt x="10187915" y="1193518"/>
                                <a:pt x="10203543" y="1185333"/>
                                <a:pt x="10218057" y="1175657"/>
                              </a:cubicBezTo>
                              <a:cubicBezTo>
                                <a:pt x="10286455" y="1073058"/>
                                <a:pt x="10200631" y="1200052"/>
                                <a:pt x="10290628" y="1074057"/>
                              </a:cubicBezTo>
                              <a:cubicBezTo>
                                <a:pt x="10300767" y="1059862"/>
                                <a:pt x="10308170" y="1043642"/>
                                <a:pt x="10319657" y="1030514"/>
                              </a:cubicBezTo>
                              <a:cubicBezTo>
                                <a:pt x="10342185" y="1004768"/>
                                <a:pt x="10371225" y="984946"/>
                                <a:pt x="10392228" y="957942"/>
                              </a:cubicBezTo>
                              <a:cubicBezTo>
                                <a:pt x="10519965" y="793709"/>
                                <a:pt x="10349456" y="985813"/>
                                <a:pt x="10435771" y="856342"/>
                              </a:cubicBezTo>
                              <a:cubicBezTo>
                                <a:pt x="10447157" y="839263"/>
                                <a:pt x="10479314" y="812800"/>
                                <a:pt x="10479314" y="81280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5185FB1-5787-4784-9AF4-72B568765D51}"/>
                    </a:ext>
                  </a:extLst>
                </p:cNvPr>
                <p:cNvGrpSpPr/>
                <p:nvPr/>
              </p:nvGrpSpPr>
              <p:grpSpPr>
                <a:xfrm>
                  <a:off x="2922057" y="4907330"/>
                  <a:ext cx="12482514" cy="4516438"/>
                  <a:chOff x="2922057" y="4907330"/>
                  <a:chExt cx="12482514" cy="4516438"/>
                </a:xfrm>
              </p:grpSpPr>
              <p:sp>
                <p:nvSpPr>
                  <p:cNvPr id="8" name="Rectangle: Rounded Corners 7">
                    <a:extLst>
                      <a:ext uri="{FF2B5EF4-FFF2-40B4-BE49-F238E27FC236}">
                        <a16:creationId xmlns:a16="http://schemas.microsoft.com/office/drawing/2014/main" id="{4A2381E8-C6A9-4C4E-80CB-CC09A821E203}"/>
                      </a:ext>
                    </a:extLst>
                  </p:cNvPr>
                  <p:cNvSpPr/>
                  <p:nvPr/>
                </p:nvSpPr>
                <p:spPr>
                  <a:xfrm>
                    <a:off x="2922057" y="4920197"/>
                    <a:ext cx="1867657" cy="1605643"/>
                  </a:xfrm>
                  <a:prstGeom prst="roundRect">
                    <a:avLst/>
                  </a:prstGeom>
                  <a:solidFill>
                    <a:srgbClr val="D337D7"/>
                  </a:solidFill>
                  <a:ln>
                    <a:solidFill>
                      <a:srgbClr val="B200EA"/>
                    </a:solid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dirty="0">
                        <a:latin typeface="Open Sans"/>
                        <a:ea typeface="Open Sans"/>
                        <a:cs typeface="Open Sans"/>
                      </a:rPr>
                      <a:t>Life-affirming ecosystem for all young people</a:t>
                    </a:r>
                  </a:p>
                  <a:p>
                    <a:pPr algn="ctr"/>
                    <a:r>
                      <a:rPr lang="en-US" sz="1200" i="1" dirty="0">
                        <a:latin typeface="Open Sans"/>
                        <a:ea typeface="Open Sans"/>
                        <a:cs typeface="Open Sans"/>
                      </a:rPr>
                      <a:t>(#SchoolsNotPrisons)</a:t>
                    </a:r>
                  </a:p>
                </p:txBody>
              </p:sp>
              <p:sp>
                <p:nvSpPr>
                  <p:cNvPr id="9" name="Rectangle: Rounded Corners 8">
                    <a:extLst>
                      <a:ext uri="{FF2B5EF4-FFF2-40B4-BE49-F238E27FC236}">
                        <a16:creationId xmlns:a16="http://schemas.microsoft.com/office/drawing/2014/main" id="{07DABE0C-A5A0-49C7-A0C5-ADB64EFBF3D7}"/>
                      </a:ext>
                    </a:extLst>
                  </p:cNvPr>
                  <p:cNvSpPr/>
                  <p:nvPr/>
                </p:nvSpPr>
                <p:spPr>
                  <a:xfrm>
                    <a:off x="3699442" y="6998525"/>
                    <a:ext cx="2815035" cy="160564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dirty="0" err="1">
                        <a:latin typeface="Open Sans"/>
                        <a:ea typeface="Open Sans"/>
                        <a:cs typeface="Open Sans"/>
                      </a:rPr>
                      <a:t>Decarceration</a:t>
                    </a:r>
                    <a:r>
                      <a:rPr lang="en-US" dirty="0">
                        <a:latin typeface="Open Sans"/>
                        <a:ea typeface="Open Sans"/>
                        <a:cs typeface="Open Sans"/>
                      </a:rPr>
                      <a:t> for most youth with equivalent divestment / reinvestment of resources</a:t>
                    </a:r>
                  </a:p>
                </p:txBody>
              </p:sp>
              <p:sp>
                <p:nvSpPr>
                  <p:cNvPr id="10" name="Rectangle: Rounded Corners 9">
                    <a:extLst>
                      <a:ext uri="{FF2B5EF4-FFF2-40B4-BE49-F238E27FC236}">
                        <a16:creationId xmlns:a16="http://schemas.microsoft.com/office/drawing/2014/main" id="{36924585-FA88-41AC-B58F-983790EE1939}"/>
                      </a:ext>
                    </a:extLst>
                  </p:cNvPr>
                  <p:cNvSpPr/>
                  <p:nvPr/>
                </p:nvSpPr>
                <p:spPr>
                  <a:xfrm>
                    <a:off x="6957338" y="5509872"/>
                    <a:ext cx="2815035" cy="16056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Diversion with a focus on more serious cases without net widening with some efforts to reinvest</a:t>
                    </a:r>
                  </a:p>
                </p:txBody>
              </p:sp>
              <p:sp>
                <p:nvSpPr>
                  <p:cNvPr id="11" name="Rectangle: Rounded Corners 10">
                    <a:extLst>
                      <a:ext uri="{FF2B5EF4-FFF2-40B4-BE49-F238E27FC236}">
                        <a16:creationId xmlns:a16="http://schemas.microsoft.com/office/drawing/2014/main" id="{1862056E-4DF8-40D1-AF49-1505D57FC9AC}"/>
                      </a:ext>
                    </a:extLst>
                  </p:cNvPr>
                  <p:cNvSpPr/>
                  <p:nvPr/>
                </p:nvSpPr>
                <p:spPr>
                  <a:xfrm>
                    <a:off x="8032338" y="7818125"/>
                    <a:ext cx="3093363" cy="1605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Diversion with a focus on low-level cases, including net widening and reinforced surveillance / supervision</a:t>
                    </a:r>
                  </a:p>
                </p:txBody>
              </p:sp>
              <p:sp>
                <p:nvSpPr>
                  <p:cNvPr id="12" name="Rectangle: Rounded Corners 11">
                    <a:extLst>
                      <a:ext uri="{FF2B5EF4-FFF2-40B4-BE49-F238E27FC236}">
                        <a16:creationId xmlns:a16="http://schemas.microsoft.com/office/drawing/2014/main" id="{BDB1D80F-B08B-42D1-83B5-BA24920370DC}"/>
                      </a:ext>
                    </a:extLst>
                  </p:cNvPr>
                  <p:cNvSpPr/>
                  <p:nvPr/>
                </p:nvSpPr>
                <p:spPr>
                  <a:xfrm>
                    <a:off x="11850453" y="7263889"/>
                    <a:ext cx="2466050" cy="1605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Efforts to improve conditions of existing system with no structural change</a:t>
                    </a:r>
                  </a:p>
                </p:txBody>
              </p:sp>
              <p:sp>
                <p:nvSpPr>
                  <p:cNvPr id="13" name="Rectangle: Rounded Corners 12">
                    <a:extLst>
                      <a:ext uri="{FF2B5EF4-FFF2-40B4-BE49-F238E27FC236}">
                        <a16:creationId xmlns:a16="http://schemas.microsoft.com/office/drawing/2014/main" id="{C2A3B9C3-B9BE-4F95-AFE9-A8C083D92403}"/>
                      </a:ext>
                    </a:extLst>
                  </p:cNvPr>
                  <p:cNvSpPr/>
                  <p:nvPr/>
                </p:nvSpPr>
                <p:spPr>
                  <a:xfrm>
                    <a:off x="13536914" y="4907330"/>
                    <a:ext cx="1867657" cy="1605643"/>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Open Sans" panose="020B0606030504020204" pitchFamily="34" charset="0"/>
                        <a:ea typeface="Open Sans" panose="020B0606030504020204" pitchFamily="34" charset="0"/>
                        <a:cs typeface="Open Sans" panose="020B0606030504020204" pitchFamily="34" charset="0"/>
                      </a:rPr>
                      <a:t>Status quo / increased investment in carceral system</a:t>
                    </a:r>
                  </a:p>
                </p:txBody>
              </p:sp>
            </p:grpSp>
          </p:grpSp>
        </p:grpSp>
        <p:sp>
          <p:nvSpPr>
            <p:cNvPr id="18" name="Rectangle: Rounded Corners 17">
              <a:extLst>
                <a:ext uri="{FF2B5EF4-FFF2-40B4-BE49-F238E27FC236}">
                  <a16:creationId xmlns:a16="http://schemas.microsoft.com/office/drawing/2014/main" id="{0CAA72A6-434A-4B70-BA17-577D7379DE6A}"/>
                </a:ext>
              </a:extLst>
            </p:cNvPr>
            <p:cNvSpPr/>
            <p:nvPr/>
          </p:nvSpPr>
          <p:spPr>
            <a:xfrm>
              <a:off x="5794399" y="4930689"/>
              <a:ext cx="6737830" cy="446080"/>
            </a:xfrm>
            <a:prstGeom prst="roundRect">
              <a:avLst/>
            </a:prstGeom>
            <a:gradFill flip="none" rotWithShape="1">
              <a:gsLst>
                <a:gs pos="0">
                  <a:srgbClr val="FFC000"/>
                </a:gs>
                <a:gs pos="50000">
                  <a:srgbClr val="A3D488"/>
                </a:gs>
                <a:gs pos="100000">
                  <a:srgbClr val="A3B9A6"/>
                </a:gs>
              </a:gsLst>
              <a:lin ang="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latin typeface="Open Sans"/>
                  <a:ea typeface="Open Sans"/>
                  <a:cs typeface="Open Sans"/>
                </a:rPr>
                <a:t>Restorative Justice </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78812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0F7312-13F4-40DF-020D-8B463674824D}"/>
              </a:ext>
            </a:extLst>
          </p:cNvPr>
          <p:cNvSpPr>
            <a:spLocks noGrp="1"/>
          </p:cNvSpPr>
          <p:nvPr>
            <p:ph type="body" sz="quarter" idx="11"/>
          </p:nvPr>
        </p:nvSpPr>
        <p:spPr>
          <a:xfrm>
            <a:off x="1600200" y="1603531"/>
            <a:ext cx="12725400" cy="914400"/>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6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What Does RJ Look Like for Us?</a:t>
            </a:r>
          </a:p>
          <a:p>
            <a:endParaRPr lang="en-US" dirty="0">
              <a:solidFill>
                <a:schemeClr val="tx1"/>
              </a:solidFill>
            </a:endParaRPr>
          </a:p>
        </p:txBody>
      </p:sp>
      <p:graphicFrame>
        <p:nvGraphicFramePr>
          <p:cNvPr id="5" name="Diagram 4">
            <a:extLst>
              <a:ext uri="{FF2B5EF4-FFF2-40B4-BE49-F238E27FC236}">
                <a16:creationId xmlns:a16="http://schemas.microsoft.com/office/drawing/2014/main" id="{31E9A39B-78FD-D8B0-896A-1A1CECC6474A}"/>
              </a:ext>
            </a:extLst>
          </p:cNvPr>
          <p:cNvGraphicFramePr/>
          <p:nvPr>
            <p:extLst>
              <p:ext uri="{D42A27DB-BD31-4B8C-83A1-F6EECF244321}">
                <p14:modId xmlns:p14="http://schemas.microsoft.com/office/powerpoint/2010/main" val="1746041540"/>
              </p:ext>
            </p:extLst>
          </p:nvPr>
        </p:nvGraphicFramePr>
        <p:xfrm>
          <a:off x="1600200" y="3193377"/>
          <a:ext cx="14860292" cy="582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A355B44-883D-0A01-B5FD-BC83E1EA96BC}"/>
              </a:ext>
            </a:extLst>
          </p:cNvPr>
          <p:cNvSpPr txBox="1"/>
          <p:nvPr/>
        </p:nvSpPr>
        <p:spPr>
          <a:xfrm>
            <a:off x="3656305" y="7898202"/>
            <a:ext cx="10585343" cy="707886"/>
          </a:xfrm>
          <a:prstGeom prst="rect">
            <a:avLst/>
          </a:prstGeom>
          <a:noFill/>
        </p:spPr>
        <p:txBody>
          <a:bodyPr wrap="square" rtlCol="0">
            <a:spAutoFit/>
          </a:bodyPr>
          <a:lstStyle/>
          <a:p>
            <a:pPr algn="ctr"/>
            <a:r>
              <a:rPr lang="en-US" sz="2000"/>
              <a:t>Procedural alternatives rooted in </a:t>
            </a:r>
          </a:p>
          <a:p>
            <a:pPr algn="ctr"/>
            <a:r>
              <a:rPr lang="en-US" sz="2000" b="1" i="1"/>
              <a:t>behavioral science, community values, critical systems analysis </a:t>
            </a:r>
          </a:p>
        </p:txBody>
      </p:sp>
      <p:graphicFrame>
        <p:nvGraphicFramePr>
          <p:cNvPr id="6" name="Diagram 5">
            <a:extLst>
              <a:ext uri="{FF2B5EF4-FFF2-40B4-BE49-F238E27FC236}">
                <a16:creationId xmlns:a16="http://schemas.microsoft.com/office/drawing/2014/main" id="{065D57DE-ABF9-49B6-A528-E33CE022F4EF}"/>
              </a:ext>
            </a:extLst>
          </p:cNvPr>
          <p:cNvGraphicFramePr/>
          <p:nvPr>
            <p:extLst>
              <p:ext uri="{D42A27DB-BD31-4B8C-83A1-F6EECF244321}">
                <p14:modId xmlns:p14="http://schemas.microsoft.com/office/powerpoint/2010/main" val="1526769091"/>
              </p:ext>
            </p:extLst>
          </p:nvPr>
        </p:nvGraphicFramePr>
        <p:xfrm>
          <a:off x="1600200" y="3208125"/>
          <a:ext cx="14860292" cy="5825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E6F0C365-EB56-4AA8-AB02-3DCA98D58AA7}"/>
              </a:ext>
            </a:extLst>
          </p:cNvPr>
          <p:cNvSpPr txBox="1"/>
          <p:nvPr/>
        </p:nvSpPr>
        <p:spPr>
          <a:xfrm>
            <a:off x="3656305" y="7883453"/>
            <a:ext cx="10585343" cy="707886"/>
          </a:xfrm>
          <a:prstGeom prst="rect">
            <a:avLst/>
          </a:prstGeom>
          <a:noFill/>
        </p:spPr>
        <p:txBody>
          <a:bodyPr wrap="square" rtlCol="0">
            <a:spAutoFit/>
          </a:bodyPr>
          <a:lstStyle/>
          <a:p>
            <a:pPr algn="ctr"/>
            <a:r>
              <a:rPr lang="en-US" sz="2000" dirty="0"/>
              <a:t>Procedural alternatives rooted in </a:t>
            </a:r>
          </a:p>
          <a:p>
            <a:pPr algn="ctr"/>
            <a:r>
              <a:rPr lang="en-US" sz="2000" b="1" i="1" dirty="0"/>
              <a:t>behavioral science, community values, critical systems analysis </a:t>
            </a:r>
          </a:p>
        </p:txBody>
      </p:sp>
    </p:spTree>
    <p:extLst>
      <p:ext uri="{BB962C8B-B14F-4D97-AF65-F5344CB8AC3E}">
        <p14:creationId xmlns:p14="http://schemas.microsoft.com/office/powerpoint/2010/main" val="1509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96C3B5-7500-4F34-B3A7-9467ABEF1554}"/>
              </a:ext>
            </a:extLst>
          </p:cNvPr>
          <p:cNvSpPr>
            <a:spLocks noGrp="1"/>
          </p:cNvSpPr>
          <p:nvPr>
            <p:ph type="body" sz="quarter" idx="11"/>
          </p:nvPr>
        </p:nvSpPr>
        <p:spPr>
          <a:xfrm>
            <a:off x="1600200" y="1603531"/>
            <a:ext cx="12681857" cy="914400"/>
          </a:xfrm>
        </p:spPr>
        <p:txBody>
          <a:bodyPr/>
          <a:lstStyle/>
          <a:p>
            <a:r>
              <a:rPr lang="en-US" sz="6000" dirty="0">
                <a:solidFill>
                  <a:schemeClr val="tx1"/>
                </a:solidFill>
              </a:rPr>
              <a:t>What Does RJ Look Like for Us?</a:t>
            </a:r>
          </a:p>
        </p:txBody>
      </p:sp>
      <p:grpSp>
        <p:nvGrpSpPr>
          <p:cNvPr id="20" name="Google Shape;146;p18">
            <a:extLst>
              <a:ext uri="{FF2B5EF4-FFF2-40B4-BE49-F238E27FC236}">
                <a16:creationId xmlns:a16="http://schemas.microsoft.com/office/drawing/2014/main" id="{54CB0748-4760-D657-F961-8EA3E1FF437A}"/>
              </a:ext>
            </a:extLst>
          </p:cNvPr>
          <p:cNvGrpSpPr/>
          <p:nvPr/>
        </p:nvGrpSpPr>
        <p:grpSpPr>
          <a:xfrm>
            <a:off x="1482112" y="3133020"/>
            <a:ext cx="7311414" cy="3316500"/>
            <a:chOff x="1732345" y="1119165"/>
            <a:chExt cx="1942800" cy="1569600"/>
          </a:xfrm>
          <a:solidFill>
            <a:schemeClr val="tx2">
              <a:lumMod val="60000"/>
              <a:lumOff val="40000"/>
            </a:schemeClr>
          </a:solidFill>
        </p:grpSpPr>
        <p:sp>
          <p:nvSpPr>
            <p:cNvPr id="21" name="Google Shape;147;p18">
              <a:extLst>
                <a:ext uri="{FF2B5EF4-FFF2-40B4-BE49-F238E27FC236}">
                  <a16:creationId xmlns:a16="http://schemas.microsoft.com/office/drawing/2014/main" id="{0E7590EF-D2A8-3FFA-D2D3-73085E2B23A6}"/>
                </a:ext>
              </a:extLst>
            </p:cNvPr>
            <p:cNvSpPr/>
            <p:nvPr/>
          </p:nvSpPr>
          <p:spPr>
            <a:xfrm>
              <a:off x="1732345" y="1119165"/>
              <a:ext cx="1942800" cy="1569600"/>
            </a:xfrm>
            <a:prstGeom prst="round1Rect">
              <a:avLst>
                <a:gd name="adj" fmla="val 17446"/>
              </a:avLst>
            </a:pr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148;p18">
              <a:extLst>
                <a:ext uri="{FF2B5EF4-FFF2-40B4-BE49-F238E27FC236}">
                  <a16:creationId xmlns:a16="http://schemas.microsoft.com/office/drawing/2014/main" id="{EF4A1B5B-3E39-7B0B-CF85-7D80200065A8}"/>
                </a:ext>
              </a:extLst>
            </p:cNvPr>
            <p:cNvSpPr txBox="1"/>
            <p:nvPr/>
          </p:nvSpPr>
          <p:spPr>
            <a:xfrm>
              <a:off x="1879865" y="1413573"/>
              <a:ext cx="1451700" cy="459900"/>
            </a:xfrm>
            <a:prstGeom prst="rect">
              <a:avLst/>
            </a:prstGeom>
            <a:grpFill/>
            <a:ln>
              <a:noFill/>
            </a:ln>
          </p:spPr>
          <p:txBody>
            <a:bodyPr spcFirstLastPara="1" wrap="square" lIns="91425" tIns="91425" rIns="91425" bIns="91425" anchor="t" anchorCtr="0">
              <a:noAutofit/>
            </a:bodyPr>
            <a:lstStyle/>
            <a:p>
              <a:pPr algn="ctr">
                <a:buClr>
                  <a:srgbClr val="000000"/>
                </a:buClr>
                <a:buSzPts val="1100"/>
                <a:buFont typeface="Arial"/>
                <a:buNone/>
              </a:pPr>
              <a:r>
                <a:rPr lang="en" sz="2400" b="1" kern="0">
                  <a:solidFill>
                    <a:srgbClr val="FFFFFF"/>
                  </a:solidFill>
                  <a:latin typeface="Roboto"/>
                  <a:ea typeface="Roboto"/>
                  <a:cs typeface="Roboto"/>
                  <a:sym typeface="Roboto"/>
                </a:rPr>
                <a:t>Youth Accountability</a:t>
              </a:r>
              <a:endParaRPr sz="2400" kern="0">
                <a:solidFill>
                  <a:srgbClr val="FFFFFF"/>
                </a:solidFill>
                <a:latin typeface="Roboto"/>
                <a:ea typeface="Roboto"/>
                <a:cs typeface="Roboto"/>
                <a:sym typeface="Roboto"/>
              </a:endParaRPr>
            </a:p>
            <a:p>
              <a:pPr>
                <a:buClr>
                  <a:srgbClr val="000000"/>
                </a:buClr>
                <a:buFont typeface="Arial"/>
                <a:buNone/>
              </a:pPr>
              <a:endParaRPr sz="1100" b="1" kern="0">
                <a:solidFill>
                  <a:srgbClr val="FFFFFF"/>
                </a:solidFill>
                <a:latin typeface="Roboto"/>
                <a:ea typeface="Roboto"/>
                <a:cs typeface="Roboto"/>
                <a:sym typeface="Roboto"/>
              </a:endParaRPr>
            </a:p>
          </p:txBody>
        </p:sp>
        <p:sp>
          <p:nvSpPr>
            <p:cNvPr id="23" name="Google Shape;149;p18">
              <a:extLst>
                <a:ext uri="{FF2B5EF4-FFF2-40B4-BE49-F238E27FC236}">
                  <a16:creationId xmlns:a16="http://schemas.microsoft.com/office/drawing/2014/main" id="{1EC8FDC1-1CBC-3400-7087-A8DD14399B51}"/>
                </a:ext>
              </a:extLst>
            </p:cNvPr>
            <p:cNvSpPr txBox="1"/>
            <p:nvPr/>
          </p:nvSpPr>
          <p:spPr>
            <a:xfrm>
              <a:off x="1748162" y="1673668"/>
              <a:ext cx="1890600" cy="810600"/>
            </a:xfrm>
            <a:prstGeom prst="rect">
              <a:avLst/>
            </a:prstGeom>
            <a:grpFill/>
            <a:ln>
              <a:noFill/>
            </a:ln>
          </p:spPr>
          <p:txBody>
            <a:bodyPr spcFirstLastPara="1" wrap="square" lIns="91425" tIns="91425" rIns="91425" bIns="91425" anchor="t" anchorCtr="0">
              <a:noAutofit/>
            </a:bodyPr>
            <a:lstStyle/>
            <a:p>
              <a:pPr marL="457200" indent="-304800">
                <a:buClr>
                  <a:srgbClr val="FFFFFF"/>
                </a:buClr>
                <a:buSzPts val="1200"/>
                <a:buFont typeface="Roboto"/>
                <a:buChar char="❖"/>
              </a:pPr>
              <a:r>
                <a:rPr lang="en" sz="2000" kern="0">
                  <a:solidFill>
                    <a:srgbClr val="FFFFFF"/>
                  </a:solidFill>
                  <a:latin typeface="Roboto"/>
                  <a:ea typeface="Roboto"/>
                  <a:cs typeface="Roboto"/>
                  <a:sym typeface="Roboto"/>
                </a:rPr>
                <a:t>Right-sized agreements </a:t>
              </a:r>
            </a:p>
            <a:p>
              <a:pPr marL="457200" indent="-304800">
                <a:buClr>
                  <a:srgbClr val="FFFFFF"/>
                </a:buClr>
                <a:buSzPts val="1200"/>
                <a:buFont typeface="Roboto"/>
                <a:buChar char="❖"/>
              </a:pPr>
              <a:r>
                <a:rPr lang="en-US" sz="2000" kern="0">
                  <a:solidFill>
                    <a:srgbClr val="FFFFFF"/>
                  </a:solidFill>
                  <a:latin typeface="Roboto"/>
                  <a:ea typeface="Roboto"/>
                  <a:cs typeface="Roboto"/>
                  <a:sym typeface="Roboto"/>
                </a:rPr>
                <a:t>T</a:t>
              </a:r>
              <a:r>
                <a:rPr lang="en" sz="2000" kern="0">
                  <a:solidFill>
                    <a:srgbClr val="FFFFFF"/>
                  </a:solidFill>
                  <a:latin typeface="Roboto"/>
                  <a:ea typeface="Roboto"/>
                  <a:cs typeface="Roboto"/>
                  <a:sym typeface="Roboto"/>
                </a:rPr>
                <a:t>houghtful engagement with actions and harm caused</a:t>
              </a:r>
              <a:endParaRPr sz="2000" kern="0">
                <a:solidFill>
                  <a:srgbClr val="FFFFFF"/>
                </a:solidFill>
                <a:latin typeface="Roboto"/>
                <a:ea typeface="Roboto"/>
                <a:cs typeface="Roboto"/>
                <a:sym typeface="Roboto"/>
              </a:endParaRPr>
            </a:p>
            <a:p>
              <a:pPr marL="457200" indent="-304800">
                <a:buClr>
                  <a:srgbClr val="FFFFFF"/>
                </a:buClr>
                <a:buSzPts val="1200"/>
                <a:buFont typeface="Roboto"/>
                <a:buChar char="❖"/>
              </a:pPr>
              <a:r>
                <a:rPr lang="en" sz="2000" kern="0">
                  <a:solidFill>
                    <a:srgbClr val="FFFFFF"/>
                  </a:solidFill>
                  <a:latin typeface="Roboto"/>
                  <a:ea typeface="Roboto"/>
                  <a:cs typeface="Roboto"/>
                  <a:sym typeface="Roboto"/>
                </a:rPr>
                <a:t>Deeper understanding of and attention to psychosocial circumstances </a:t>
              </a:r>
              <a:endParaRPr sz="2000" kern="0">
                <a:solidFill>
                  <a:srgbClr val="FFFFFF"/>
                </a:solidFill>
                <a:latin typeface="Roboto"/>
                <a:ea typeface="Roboto"/>
                <a:cs typeface="Roboto"/>
                <a:sym typeface="Roboto"/>
              </a:endParaRPr>
            </a:p>
            <a:p>
              <a:pPr marL="457200" indent="-304800">
                <a:buClr>
                  <a:srgbClr val="FFFFFF"/>
                </a:buClr>
                <a:buSzPts val="1200"/>
                <a:buFont typeface="Roboto"/>
                <a:buChar char="❖"/>
              </a:pPr>
              <a:r>
                <a:rPr lang="en" sz="2000" kern="0">
                  <a:solidFill>
                    <a:srgbClr val="FFFFFF"/>
                  </a:solidFill>
                  <a:latin typeface="Roboto"/>
                  <a:ea typeface="Roboto"/>
                  <a:cs typeface="Roboto"/>
                  <a:sym typeface="Roboto"/>
                </a:rPr>
                <a:t>Early intervention/prevention of repeat harms and further justice system involvement</a:t>
              </a:r>
              <a:endParaRPr sz="2000" kern="0">
                <a:solidFill>
                  <a:srgbClr val="FFFFFF"/>
                </a:solidFill>
                <a:latin typeface="Roboto"/>
                <a:ea typeface="Roboto"/>
                <a:cs typeface="Roboto"/>
                <a:sym typeface="Roboto"/>
              </a:endParaRPr>
            </a:p>
            <a:p>
              <a:pPr>
                <a:spcBef>
                  <a:spcPts val="1600"/>
                </a:spcBef>
                <a:buClr>
                  <a:srgbClr val="000000"/>
                </a:buClr>
                <a:buFont typeface="Arial"/>
                <a:buNone/>
              </a:pPr>
              <a:endParaRPr sz="1200" kern="0">
                <a:solidFill>
                  <a:srgbClr val="FFFFFF"/>
                </a:solidFill>
                <a:latin typeface="Roboto"/>
                <a:ea typeface="Roboto"/>
                <a:cs typeface="Roboto"/>
                <a:sym typeface="Roboto"/>
              </a:endParaRPr>
            </a:p>
            <a:p>
              <a:pPr>
                <a:lnSpc>
                  <a:spcPct val="115000"/>
                </a:lnSpc>
                <a:spcBef>
                  <a:spcPts val="1600"/>
                </a:spcBef>
                <a:spcAft>
                  <a:spcPts val="1600"/>
                </a:spcAft>
                <a:buClr>
                  <a:srgbClr val="000000"/>
                </a:buClr>
                <a:buFont typeface="Arial"/>
                <a:buNone/>
              </a:pPr>
              <a:endParaRPr sz="800" kern="0">
                <a:solidFill>
                  <a:srgbClr val="FFFFFF"/>
                </a:solidFill>
                <a:latin typeface="Roboto"/>
                <a:ea typeface="Roboto"/>
                <a:cs typeface="Roboto"/>
                <a:sym typeface="Roboto"/>
              </a:endParaRPr>
            </a:p>
          </p:txBody>
        </p:sp>
      </p:grpSp>
      <p:grpSp>
        <p:nvGrpSpPr>
          <p:cNvPr id="24" name="Google Shape;150;p18">
            <a:extLst>
              <a:ext uri="{FF2B5EF4-FFF2-40B4-BE49-F238E27FC236}">
                <a16:creationId xmlns:a16="http://schemas.microsoft.com/office/drawing/2014/main" id="{CBEB82E7-686E-405D-6162-BC9B82C9538D}"/>
              </a:ext>
            </a:extLst>
          </p:cNvPr>
          <p:cNvGrpSpPr/>
          <p:nvPr/>
        </p:nvGrpSpPr>
        <p:grpSpPr>
          <a:xfrm>
            <a:off x="8803618" y="3104709"/>
            <a:ext cx="7262459" cy="3248877"/>
            <a:chOff x="4571402" y="1171223"/>
            <a:chExt cx="2911200" cy="1569600"/>
          </a:xfrm>
          <a:solidFill>
            <a:schemeClr val="tx2">
              <a:lumMod val="60000"/>
              <a:lumOff val="40000"/>
            </a:schemeClr>
          </a:solidFill>
        </p:grpSpPr>
        <p:sp>
          <p:nvSpPr>
            <p:cNvPr id="25" name="Google Shape;151;p18">
              <a:extLst>
                <a:ext uri="{FF2B5EF4-FFF2-40B4-BE49-F238E27FC236}">
                  <a16:creationId xmlns:a16="http://schemas.microsoft.com/office/drawing/2014/main" id="{BE796027-F578-C2D4-7C62-6949CF8050BD}"/>
                </a:ext>
              </a:extLst>
            </p:cNvPr>
            <p:cNvSpPr/>
            <p:nvPr/>
          </p:nvSpPr>
          <p:spPr>
            <a:xfrm flipH="1">
              <a:off x="4571402" y="1171223"/>
              <a:ext cx="2911200" cy="1569600"/>
            </a:xfrm>
            <a:prstGeom prst="round1Rect">
              <a:avLst>
                <a:gd name="adj" fmla="val 17446"/>
              </a:avLst>
            </a:prstGeom>
            <a:grp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152;p18">
              <a:extLst>
                <a:ext uri="{FF2B5EF4-FFF2-40B4-BE49-F238E27FC236}">
                  <a16:creationId xmlns:a16="http://schemas.microsoft.com/office/drawing/2014/main" id="{C6AC50F9-915A-9603-0D40-6C68F3C0FA85}"/>
                </a:ext>
              </a:extLst>
            </p:cNvPr>
            <p:cNvSpPr txBox="1"/>
            <p:nvPr/>
          </p:nvSpPr>
          <p:spPr>
            <a:xfrm>
              <a:off x="4985523" y="1438964"/>
              <a:ext cx="2177032" cy="459900"/>
            </a:xfrm>
            <a:prstGeom prst="rect">
              <a:avLst/>
            </a:prstGeom>
            <a:grpFill/>
            <a:ln>
              <a:noFill/>
            </a:ln>
          </p:spPr>
          <p:txBody>
            <a:bodyPr spcFirstLastPara="1" wrap="square" lIns="91425" tIns="91425" rIns="91425" bIns="91425" anchor="t" anchorCtr="0">
              <a:noAutofit/>
            </a:bodyPr>
            <a:lstStyle/>
            <a:p>
              <a:pPr algn="ctr">
                <a:buClr>
                  <a:srgbClr val="000000"/>
                </a:buClr>
                <a:buSzPts val="1100"/>
                <a:buFont typeface="Arial"/>
                <a:buNone/>
              </a:pPr>
              <a:r>
                <a:rPr lang="en" sz="2400" b="1" kern="0">
                  <a:solidFill>
                    <a:srgbClr val="FFFFFF"/>
                  </a:solidFill>
                  <a:latin typeface="Roboto"/>
                  <a:ea typeface="Roboto"/>
                  <a:cs typeface="Roboto"/>
                  <a:sym typeface="Roboto"/>
                </a:rPr>
                <a:t>Healing &amp; Harmed Parties</a:t>
              </a:r>
              <a:endParaRPr sz="2400" kern="0">
                <a:solidFill>
                  <a:srgbClr val="FFFFFF"/>
                </a:solidFill>
                <a:latin typeface="Roboto"/>
                <a:ea typeface="Roboto"/>
                <a:cs typeface="Roboto"/>
                <a:sym typeface="Roboto"/>
              </a:endParaRPr>
            </a:p>
            <a:p>
              <a:pPr>
                <a:buClr>
                  <a:srgbClr val="000000"/>
                </a:buClr>
                <a:buFont typeface="Arial"/>
                <a:buNone/>
              </a:pPr>
              <a:endParaRPr sz="1100" kern="0">
                <a:solidFill>
                  <a:srgbClr val="FFFFFF"/>
                </a:solidFill>
                <a:latin typeface="Roboto"/>
                <a:ea typeface="Roboto"/>
                <a:cs typeface="Roboto"/>
                <a:sym typeface="Roboto"/>
              </a:endParaRPr>
            </a:p>
          </p:txBody>
        </p:sp>
      </p:grpSp>
      <p:grpSp>
        <p:nvGrpSpPr>
          <p:cNvPr id="30" name="Google Shape;156;p18">
            <a:extLst>
              <a:ext uri="{FF2B5EF4-FFF2-40B4-BE49-F238E27FC236}">
                <a16:creationId xmlns:a16="http://schemas.microsoft.com/office/drawing/2014/main" id="{7CD17AB3-A5CA-103A-1950-91E5E8D31375}"/>
              </a:ext>
            </a:extLst>
          </p:cNvPr>
          <p:cNvGrpSpPr/>
          <p:nvPr/>
        </p:nvGrpSpPr>
        <p:grpSpPr>
          <a:xfrm>
            <a:off x="1475839" y="6382191"/>
            <a:ext cx="14590238" cy="2602830"/>
            <a:chOff x="1660800" y="2723938"/>
            <a:chExt cx="5822400" cy="1248600"/>
          </a:xfrm>
        </p:grpSpPr>
        <p:sp>
          <p:nvSpPr>
            <p:cNvPr id="31" name="Google Shape;157;p18">
              <a:extLst>
                <a:ext uri="{FF2B5EF4-FFF2-40B4-BE49-F238E27FC236}">
                  <a16:creationId xmlns:a16="http://schemas.microsoft.com/office/drawing/2014/main" id="{20FFE52A-10EB-0B54-05AC-5DD2897A41B3}"/>
                </a:ext>
              </a:extLst>
            </p:cNvPr>
            <p:cNvSpPr/>
            <p:nvPr/>
          </p:nvSpPr>
          <p:spPr>
            <a:xfrm rot="10800000">
              <a:off x="1660800" y="2723938"/>
              <a:ext cx="5822400" cy="1248600"/>
            </a:xfrm>
            <a:prstGeom prst="round2SameRect">
              <a:avLst>
                <a:gd name="adj1" fmla="val 18098"/>
                <a:gd name="adj2" fmla="val 0"/>
              </a:avLst>
            </a:prstGeom>
            <a:solidFill>
              <a:srgbClr val="0944A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158;p18">
              <a:extLst>
                <a:ext uri="{FF2B5EF4-FFF2-40B4-BE49-F238E27FC236}">
                  <a16:creationId xmlns:a16="http://schemas.microsoft.com/office/drawing/2014/main" id="{225A3649-8C87-C903-0C74-13DAF1120EE2}"/>
                </a:ext>
              </a:extLst>
            </p:cNvPr>
            <p:cNvSpPr txBox="1"/>
            <p:nvPr/>
          </p:nvSpPr>
          <p:spPr>
            <a:xfrm>
              <a:off x="2583300" y="2978750"/>
              <a:ext cx="3977400" cy="349500"/>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 sz="2400" b="1" kern="0">
                  <a:solidFill>
                    <a:srgbClr val="FFFFFF"/>
                  </a:solidFill>
                  <a:latin typeface="Roboto"/>
                  <a:ea typeface="Roboto"/>
                  <a:cs typeface="Roboto"/>
                  <a:sym typeface="Roboto"/>
                </a:rPr>
                <a:t>Strengthened Community</a:t>
              </a:r>
              <a:endParaRPr sz="2400" b="1" kern="0">
                <a:solidFill>
                  <a:srgbClr val="FFFFFF"/>
                </a:solidFill>
                <a:latin typeface="Roboto"/>
                <a:ea typeface="Roboto"/>
                <a:cs typeface="Roboto"/>
                <a:sym typeface="Roboto"/>
              </a:endParaRPr>
            </a:p>
            <a:p>
              <a:pPr algn="ctr">
                <a:buClr>
                  <a:srgbClr val="000000"/>
                </a:buClr>
                <a:buFont typeface="Arial"/>
                <a:buNone/>
              </a:pPr>
              <a:r>
                <a:rPr lang="en" sz="1100" b="1" kern="0">
                  <a:solidFill>
                    <a:srgbClr val="FFFFFF"/>
                  </a:solidFill>
                  <a:latin typeface="Roboto"/>
                  <a:ea typeface="Roboto"/>
                  <a:cs typeface="Roboto"/>
                  <a:sym typeface="Roboto"/>
                </a:rPr>
                <a:t> </a:t>
              </a:r>
              <a:endParaRPr sz="1100" b="1" kern="0">
                <a:solidFill>
                  <a:srgbClr val="FFFFFF"/>
                </a:solidFill>
                <a:latin typeface="Roboto"/>
                <a:ea typeface="Roboto"/>
                <a:cs typeface="Roboto"/>
                <a:sym typeface="Roboto"/>
              </a:endParaRPr>
            </a:p>
            <a:p>
              <a:pPr algn="ctr">
                <a:buClr>
                  <a:srgbClr val="000000"/>
                </a:buClr>
                <a:buFont typeface="Arial"/>
                <a:buNone/>
              </a:pPr>
              <a:endParaRPr sz="1100" b="1" kern="0">
                <a:solidFill>
                  <a:srgbClr val="FFFFFF"/>
                </a:solidFill>
                <a:latin typeface="Roboto"/>
                <a:ea typeface="Roboto"/>
                <a:cs typeface="Roboto"/>
                <a:sym typeface="Roboto"/>
              </a:endParaRPr>
            </a:p>
          </p:txBody>
        </p:sp>
        <p:sp>
          <p:nvSpPr>
            <p:cNvPr id="33" name="Google Shape;159;p18">
              <a:extLst>
                <a:ext uri="{FF2B5EF4-FFF2-40B4-BE49-F238E27FC236}">
                  <a16:creationId xmlns:a16="http://schemas.microsoft.com/office/drawing/2014/main" id="{6D6D181D-234C-B367-AC5E-0C99B55FE9A4}"/>
                </a:ext>
              </a:extLst>
            </p:cNvPr>
            <p:cNvSpPr txBox="1"/>
            <p:nvPr/>
          </p:nvSpPr>
          <p:spPr>
            <a:xfrm>
              <a:off x="2218134" y="3271076"/>
              <a:ext cx="4708800" cy="371012"/>
            </a:xfrm>
            <a:prstGeom prst="rect">
              <a:avLst/>
            </a:prstGeom>
            <a:noFill/>
            <a:ln>
              <a:noFill/>
            </a:ln>
          </p:spPr>
          <p:txBody>
            <a:bodyPr spcFirstLastPara="1" wrap="square" lIns="91425" tIns="91425" rIns="91425" bIns="91425" anchor="t" anchorCtr="0">
              <a:noAutofit/>
            </a:bodyPr>
            <a:lstStyle/>
            <a:p>
              <a:pPr marL="457200" indent="-304800">
                <a:buClr>
                  <a:srgbClr val="FFFFFF"/>
                </a:buClr>
                <a:buSzPts val="1200"/>
                <a:buFont typeface="Roboto"/>
                <a:buChar char="❖"/>
              </a:pPr>
              <a:r>
                <a:rPr lang="en" sz="2000" kern="0">
                  <a:solidFill>
                    <a:srgbClr val="FFFFFF"/>
                  </a:solidFill>
                  <a:latin typeface="Roboto"/>
                  <a:ea typeface="Roboto"/>
                  <a:cs typeface="Roboto"/>
                  <a:sym typeface="Roboto"/>
                </a:rPr>
                <a:t>Honors and empowers community-led safety efforts</a:t>
              </a:r>
            </a:p>
            <a:p>
              <a:pPr marL="457200" indent="-304800">
                <a:buClr>
                  <a:srgbClr val="FFFFFF"/>
                </a:buClr>
                <a:buSzPts val="1200"/>
                <a:buFont typeface="Roboto"/>
                <a:buChar char="❖"/>
              </a:pPr>
              <a:r>
                <a:rPr lang="en" sz="2000" kern="0">
                  <a:solidFill>
                    <a:srgbClr val="FFFFFF"/>
                  </a:solidFill>
                  <a:latin typeface="Roboto"/>
                  <a:ea typeface="Roboto"/>
                  <a:cs typeface="Roboto"/>
                  <a:sym typeface="Roboto"/>
                </a:rPr>
                <a:t>Builds empathy, shared sense of community, and mutual respect between involved parties</a:t>
              </a:r>
            </a:p>
            <a:p>
              <a:pPr marL="457200" indent="-304800">
                <a:buClr>
                  <a:srgbClr val="FFFFFF"/>
                </a:buClr>
                <a:buSzPts val="1200"/>
                <a:buFont typeface="Roboto"/>
                <a:buChar char="❖"/>
              </a:pPr>
              <a:r>
                <a:rPr lang="en" sz="2000" kern="0">
                  <a:solidFill>
                    <a:srgbClr val="FFFFFF"/>
                  </a:solidFill>
                  <a:latin typeface="Roboto"/>
                  <a:ea typeface="Roboto"/>
                  <a:cs typeface="Roboto"/>
                  <a:sym typeface="Roboto"/>
                </a:rPr>
                <a:t>Addresses unmet needs</a:t>
              </a:r>
            </a:p>
            <a:p>
              <a:pPr marL="457200" indent="-304800">
                <a:buClr>
                  <a:srgbClr val="FFFFFF"/>
                </a:buClr>
                <a:buSzPts val="1200"/>
                <a:buFont typeface="Roboto"/>
                <a:buChar char="❖"/>
              </a:pPr>
              <a:endParaRPr sz="2000" kern="0">
                <a:solidFill>
                  <a:srgbClr val="FFFFFF"/>
                </a:solidFill>
                <a:latin typeface="Roboto"/>
                <a:ea typeface="Roboto"/>
                <a:cs typeface="Roboto"/>
                <a:sym typeface="Roboto"/>
              </a:endParaRPr>
            </a:p>
          </p:txBody>
        </p:sp>
      </p:grpSp>
      <p:sp>
        <p:nvSpPr>
          <p:cNvPr id="34" name="Google Shape;160;p18">
            <a:extLst>
              <a:ext uri="{FF2B5EF4-FFF2-40B4-BE49-F238E27FC236}">
                <a16:creationId xmlns:a16="http://schemas.microsoft.com/office/drawing/2014/main" id="{D0BC6A0D-08C3-8953-0F7B-63106A14501C}"/>
              </a:ext>
            </a:extLst>
          </p:cNvPr>
          <p:cNvSpPr/>
          <p:nvPr/>
        </p:nvSpPr>
        <p:spPr>
          <a:xfrm rot="5400000">
            <a:off x="8322965" y="-902190"/>
            <a:ext cx="917756" cy="14568468"/>
          </a:xfrm>
          <a:prstGeom prst="leftRightArrowCallout">
            <a:avLst>
              <a:gd name="adj1" fmla="val 14178"/>
              <a:gd name="adj2" fmla="val 16043"/>
              <a:gd name="adj3" fmla="val 25000"/>
              <a:gd name="adj4" fmla="val 4483"/>
            </a:avLst>
          </a:prstGeom>
          <a:solidFill>
            <a:srgbClr val="EEEEEE"/>
          </a:solidFill>
          <a:ln w="9525"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61;p18">
            <a:extLst>
              <a:ext uri="{FF2B5EF4-FFF2-40B4-BE49-F238E27FC236}">
                <a16:creationId xmlns:a16="http://schemas.microsoft.com/office/drawing/2014/main" id="{92348930-0A65-6F5E-21CA-E0A83B3DDAD6}"/>
              </a:ext>
            </a:extLst>
          </p:cNvPr>
          <p:cNvSpPr txBox="1"/>
          <p:nvPr/>
        </p:nvSpPr>
        <p:spPr>
          <a:xfrm>
            <a:off x="9665892" y="4412548"/>
            <a:ext cx="5548058" cy="1626835"/>
          </a:xfrm>
          <a:prstGeom prst="rect">
            <a:avLst/>
          </a:prstGeom>
          <a:noFill/>
          <a:ln>
            <a:noFill/>
          </a:ln>
        </p:spPr>
        <p:txBody>
          <a:bodyPr spcFirstLastPara="1" wrap="square" lIns="91425" tIns="91425" rIns="91425" bIns="91425" anchor="t" anchorCtr="0">
            <a:noAutofit/>
          </a:bodyPr>
          <a:lstStyle/>
          <a:p>
            <a:pPr marL="457200" indent="-304800">
              <a:buClr>
                <a:srgbClr val="FFFFFF"/>
              </a:buClr>
              <a:buSzPts val="1200"/>
              <a:buFont typeface="Roboto"/>
              <a:buChar char="❖"/>
            </a:pPr>
            <a:r>
              <a:rPr lang="en" sz="2000" kern="0" dirty="0">
                <a:solidFill>
                  <a:srgbClr val="FFFFFF"/>
                </a:solidFill>
                <a:latin typeface="Roboto"/>
                <a:ea typeface="Roboto"/>
                <a:cs typeface="Roboto"/>
                <a:sym typeface="Roboto"/>
              </a:rPr>
              <a:t>Direct input towards meaningful resolution </a:t>
            </a:r>
          </a:p>
          <a:p>
            <a:pPr marL="457200" indent="-304800">
              <a:buClr>
                <a:srgbClr val="FFFFFF"/>
              </a:buClr>
              <a:buSzPts val="1200"/>
              <a:buFont typeface="Roboto"/>
              <a:buChar char="❖"/>
            </a:pPr>
            <a:r>
              <a:rPr lang="en" sz="2000" kern="0" dirty="0">
                <a:solidFill>
                  <a:srgbClr val="FFFFFF"/>
                </a:solidFill>
                <a:latin typeface="Roboto"/>
                <a:ea typeface="Roboto"/>
                <a:cs typeface="Roboto"/>
                <a:sym typeface="Roboto"/>
              </a:rPr>
              <a:t>Respect to the multilayered impact of harm</a:t>
            </a:r>
          </a:p>
          <a:p>
            <a:pPr marL="457200" indent="-304800">
              <a:buClr>
                <a:srgbClr val="FFFFFF"/>
              </a:buClr>
              <a:buSzPts val="1200"/>
              <a:buFont typeface="Roboto"/>
              <a:buChar char="❖"/>
            </a:pPr>
            <a:r>
              <a:rPr lang="en" sz="2000" kern="0" dirty="0">
                <a:solidFill>
                  <a:srgbClr val="FFFFFF"/>
                </a:solidFill>
                <a:latin typeface="Roboto"/>
                <a:ea typeface="Roboto"/>
                <a:cs typeface="Roboto"/>
                <a:sym typeface="Roboto"/>
              </a:rPr>
              <a:t>Centered in the agreements</a:t>
            </a:r>
          </a:p>
          <a:p>
            <a:pPr marL="457200" indent="-304800">
              <a:buClr>
                <a:srgbClr val="FFFFFF"/>
              </a:buClr>
              <a:buSzPts val="1200"/>
              <a:buFont typeface="Roboto"/>
              <a:buChar char="❖"/>
            </a:pPr>
            <a:r>
              <a:rPr lang="en" sz="2000" kern="0" dirty="0">
                <a:solidFill>
                  <a:srgbClr val="FFFFFF"/>
                </a:solidFill>
                <a:latin typeface="Roboto"/>
                <a:ea typeface="Roboto"/>
                <a:cs typeface="Roboto"/>
                <a:sym typeface="Roboto"/>
              </a:rPr>
              <a:t>Higher victim satisfaction*</a:t>
            </a:r>
            <a:endParaRPr sz="2000" kern="0" dirty="0">
              <a:solidFill>
                <a:srgbClr val="FFFFFF"/>
              </a:solidFill>
              <a:latin typeface="Roboto"/>
              <a:ea typeface="Roboto"/>
              <a:cs typeface="Roboto"/>
              <a:sym typeface="Roboto"/>
            </a:endParaRPr>
          </a:p>
          <a:p>
            <a:pPr>
              <a:lnSpc>
                <a:spcPct val="115000"/>
              </a:lnSpc>
              <a:spcBef>
                <a:spcPts val="1600"/>
              </a:spcBef>
              <a:spcAft>
                <a:spcPts val="1600"/>
              </a:spcAft>
              <a:buClr>
                <a:srgbClr val="000000"/>
              </a:buClr>
              <a:buFont typeface="Arial"/>
              <a:buNone/>
            </a:pPr>
            <a:endParaRPr sz="800" kern="0" dirty="0">
              <a:solidFill>
                <a:srgbClr val="FFFFFF"/>
              </a:solidFill>
              <a:latin typeface="Roboto"/>
              <a:ea typeface="Roboto"/>
              <a:cs typeface="Roboto"/>
              <a:sym typeface="Roboto"/>
            </a:endParaRPr>
          </a:p>
        </p:txBody>
      </p:sp>
      <p:sp>
        <p:nvSpPr>
          <p:cNvPr id="36" name="Google Shape;162;p18">
            <a:extLst>
              <a:ext uri="{FF2B5EF4-FFF2-40B4-BE49-F238E27FC236}">
                <a16:creationId xmlns:a16="http://schemas.microsoft.com/office/drawing/2014/main" id="{408AD052-DF5E-3E7F-778C-06E918D0BAB0}"/>
              </a:ext>
            </a:extLst>
          </p:cNvPr>
          <p:cNvSpPr txBox="1"/>
          <p:nvPr/>
        </p:nvSpPr>
        <p:spPr>
          <a:xfrm>
            <a:off x="1622618" y="9431028"/>
            <a:ext cx="13049523" cy="461635"/>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 kern="0" dirty="0">
                <a:solidFill>
                  <a:srgbClr val="000000"/>
                </a:solidFill>
                <a:cs typeface="Arial"/>
                <a:sym typeface="Arial"/>
              </a:rPr>
              <a:t>*</a:t>
            </a:r>
            <a:r>
              <a:rPr lang="en" sz="1400" u="sng" kern="0" dirty="0">
                <a:solidFill>
                  <a:srgbClr val="0097A7"/>
                </a:solidFill>
                <a:cs typeface="Arial"/>
                <a:sym typeface="Arial"/>
                <a:hlinkClick r:id="rId3"/>
              </a:rPr>
              <a:t>Victim satisfaction with restorative justice: More than simply procedural justice - Tinneke Van Camp, Jo-Anne Wemmers, 2013 (sagepub.com)</a:t>
            </a:r>
            <a:endParaRPr kern="0" dirty="0">
              <a:solidFill>
                <a:srgbClr val="000000"/>
              </a:solidFill>
              <a:cs typeface="Arial"/>
              <a:sym typeface="Arial"/>
            </a:endParaRPr>
          </a:p>
        </p:txBody>
      </p:sp>
      <p:cxnSp>
        <p:nvCxnSpPr>
          <p:cNvPr id="4" name="Straight Connector 3">
            <a:extLst>
              <a:ext uri="{FF2B5EF4-FFF2-40B4-BE49-F238E27FC236}">
                <a16:creationId xmlns:a16="http://schemas.microsoft.com/office/drawing/2014/main" id="{EF5E071E-88AD-0D6F-682D-95B82851593B}"/>
              </a:ext>
            </a:extLst>
          </p:cNvPr>
          <p:cNvCxnSpPr>
            <a:cxnSpLocks/>
          </p:cNvCxnSpPr>
          <p:nvPr/>
        </p:nvCxnSpPr>
        <p:spPr>
          <a:xfrm>
            <a:off x="8776004" y="3535116"/>
            <a:ext cx="21341" cy="2431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oogle Shape;153;p18">
            <a:extLst>
              <a:ext uri="{FF2B5EF4-FFF2-40B4-BE49-F238E27FC236}">
                <a16:creationId xmlns:a16="http://schemas.microsoft.com/office/drawing/2014/main" id="{81AB73AB-3490-AA17-D9CE-AEFA5856F942}"/>
              </a:ext>
            </a:extLst>
          </p:cNvPr>
          <p:cNvGrpSpPr/>
          <p:nvPr/>
        </p:nvGrpSpPr>
        <p:grpSpPr>
          <a:xfrm>
            <a:off x="8583182" y="4639328"/>
            <a:ext cx="424507" cy="367356"/>
            <a:chOff x="3157188" y="909150"/>
            <a:chExt cx="470400" cy="470400"/>
          </a:xfrm>
        </p:grpSpPr>
        <p:sp>
          <p:nvSpPr>
            <p:cNvPr id="28" name="Google Shape;154;p18">
              <a:extLst>
                <a:ext uri="{FF2B5EF4-FFF2-40B4-BE49-F238E27FC236}">
                  <a16:creationId xmlns:a16="http://schemas.microsoft.com/office/drawing/2014/main" id="{3558463C-7FBF-1B51-699F-8F247638A904}"/>
                </a:ext>
              </a:extLst>
            </p:cNvPr>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155;p18">
              <a:extLst>
                <a:ext uri="{FF2B5EF4-FFF2-40B4-BE49-F238E27FC236}">
                  <a16:creationId xmlns:a16="http://schemas.microsoft.com/office/drawing/2014/main" id="{25DFD67A-59E2-F031-1BF4-A9C92F5E89E5}"/>
                </a:ext>
              </a:extLst>
            </p:cNvPr>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213834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9A7EB8F-97D2-4ED5-892C-C5E3D3A47366}"/>
              </a:ext>
            </a:extLst>
          </p:cNvPr>
          <p:cNvSpPr>
            <a:spLocks noGrp="1"/>
          </p:cNvSpPr>
          <p:nvPr>
            <p:ph type="body" sz="quarter" idx="11"/>
          </p:nvPr>
        </p:nvSpPr>
        <p:spPr>
          <a:xfrm>
            <a:off x="1485900" y="1604620"/>
            <a:ext cx="10952018" cy="914400"/>
          </a:xfrm>
        </p:spPr>
        <p:txBody>
          <a:bodyPr/>
          <a:lstStyle/>
          <a:p>
            <a:r>
              <a:rPr lang="en-US" sz="6600" dirty="0">
                <a:solidFill>
                  <a:schemeClr val="tx1"/>
                </a:solidFill>
              </a:rPr>
              <a:t>What is RJ’s Impact?</a:t>
            </a:r>
          </a:p>
        </p:txBody>
      </p:sp>
      <p:sp>
        <p:nvSpPr>
          <p:cNvPr id="4" name="Content Placeholder 3">
            <a:extLst>
              <a:ext uri="{FF2B5EF4-FFF2-40B4-BE49-F238E27FC236}">
                <a16:creationId xmlns:a16="http://schemas.microsoft.com/office/drawing/2014/main" id="{4C825E05-DF53-4474-98C6-D7E555626250}"/>
              </a:ext>
            </a:extLst>
          </p:cNvPr>
          <p:cNvSpPr>
            <a:spLocks noGrp="1"/>
          </p:cNvSpPr>
          <p:nvPr>
            <p:ph idx="1"/>
          </p:nvPr>
        </p:nvSpPr>
        <p:spPr>
          <a:xfrm>
            <a:off x="1485900" y="2990459"/>
            <a:ext cx="15316200" cy="6832799"/>
          </a:xfrm>
        </p:spPr>
        <p:txBody>
          <a:bodyPr>
            <a:normAutofit/>
          </a:bodyPr>
          <a:lstStyle/>
          <a:p>
            <a:pPr marL="0" indent="0">
              <a:lnSpc>
                <a:spcPct val="110000"/>
              </a:lnSpc>
              <a:buNone/>
            </a:pPr>
            <a:r>
              <a:rPr lang="en-US" sz="3700" dirty="0">
                <a:solidFill>
                  <a:schemeClr val="tx1"/>
                </a:solidFill>
              </a:rPr>
              <a:t>A growing body of research shows Restorative Justice is successful in:</a:t>
            </a:r>
          </a:p>
          <a:p>
            <a:pPr marL="742950" indent="-742950">
              <a:lnSpc>
                <a:spcPct val="110000"/>
              </a:lnSpc>
              <a:buAutoNum type="arabicPeriod"/>
            </a:pPr>
            <a:r>
              <a:rPr lang="en-US" sz="3700" dirty="0">
                <a:solidFill>
                  <a:schemeClr val="tx1"/>
                </a:solidFill>
              </a:rPr>
              <a:t>Reducing recidivism, </a:t>
            </a:r>
          </a:p>
          <a:p>
            <a:pPr marL="742950" indent="-742950">
              <a:lnSpc>
                <a:spcPct val="110000"/>
              </a:lnSpc>
              <a:buAutoNum type="arabicPeriod"/>
            </a:pPr>
            <a:r>
              <a:rPr lang="en-US" sz="3700" dirty="0">
                <a:solidFill>
                  <a:schemeClr val="tx1"/>
                </a:solidFill>
              </a:rPr>
              <a:t>Reducing costs compared to incarceration, and</a:t>
            </a:r>
          </a:p>
          <a:p>
            <a:pPr marL="742950" indent="-742950">
              <a:lnSpc>
                <a:spcPct val="110000"/>
              </a:lnSpc>
              <a:buAutoNum type="arabicPeriod"/>
            </a:pPr>
            <a:r>
              <a:rPr lang="en-US" sz="3700" dirty="0">
                <a:solidFill>
                  <a:schemeClr val="tx1"/>
                </a:solidFill>
              </a:rPr>
              <a:t>Achieving high satisfaction among those who have been harmed.</a:t>
            </a:r>
          </a:p>
          <a:p>
            <a:pPr marL="742950" indent="-742950">
              <a:lnSpc>
                <a:spcPct val="110000"/>
              </a:lnSpc>
              <a:buAutoNum type="arabicPeriod"/>
            </a:pPr>
            <a:endParaRPr lang="en-US" sz="3700" dirty="0">
              <a:solidFill>
                <a:schemeClr val="tx1"/>
              </a:solidFill>
            </a:endParaRPr>
          </a:p>
          <a:p>
            <a:pPr marL="0" indent="0">
              <a:lnSpc>
                <a:spcPct val="110000"/>
              </a:lnSpc>
              <a:buNone/>
            </a:pPr>
            <a:r>
              <a:rPr lang="en-US" sz="3700" dirty="0">
                <a:solidFill>
                  <a:schemeClr val="tx1"/>
                </a:solidFill>
              </a:rPr>
              <a:t>About 90% of survivors of crime report </a:t>
            </a:r>
          </a:p>
          <a:p>
            <a:pPr marL="0" indent="0">
              <a:lnSpc>
                <a:spcPct val="110000"/>
              </a:lnSpc>
              <a:buNone/>
            </a:pPr>
            <a:r>
              <a:rPr lang="en-US" sz="3700" dirty="0">
                <a:solidFill>
                  <a:schemeClr val="tx1"/>
                </a:solidFill>
              </a:rPr>
              <a:t>being satisfied with restorative justice</a:t>
            </a:r>
          </a:p>
          <a:p>
            <a:pPr marL="0" indent="0">
              <a:lnSpc>
                <a:spcPct val="110000"/>
              </a:lnSpc>
              <a:buNone/>
            </a:pPr>
            <a:r>
              <a:rPr lang="en-US" sz="3700" dirty="0">
                <a:solidFill>
                  <a:schemeClr val="tx1"/>
                </a:solidFill>
              </a:rPr>
              <a:t>and would recommend it to others.</a:t>
            </a:r>
          </a:p>
        </p:txBody>
      </p:sp>
      <p:pic>
        <p:nvPicPr>
          <p:cNvPr id="12" name="Picture 11" descr="Shape&#10;&#10;Description automatically generated with medium confidence">
            <a:extLst>
              <a:ext uri="{FF2B5EF4-FFF2-40B4-BE49-F238E27FC236}">
                <a16:creationId xmlns:a16="http://schemas.microsoft.com/office/drawing/2014/main" id="{E0ED3907-263B-437D-9BB3-5FC3AC66B0EB}"/>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11175182" y="6290405"/>
            <a:ext cx="5629275" cy="2857500"/>
          </a:xfrm>
          <a:prstGeom prst="rect">
            <a:avLst/>
          </a:prstGeom>
        </p:spPr>
      </p:pic>
    </p:spTree>
    <p:extLst>
      <p:ext uri="{BB962C8B-B14F-4D97-AF65-F5344CB8AC3E}">
        <p14:creationId xmlns:p14="http://schemas.microsoft.com/office/powerpoint/2010/main" val="295744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3" name="Rectangle 22">
            <a:extLst>
              <a:ext uri="{FF2B5EF4-FFF2-40B4-BE49-F238E27FC236}">
                <a16:creationId xmlns:a16="http://schemas.microsoft.com/office/drawing/2014/main" id="{5A2BEEAA-E3B8-4A47-984B-0B790DD841BD}"/>
              </a:ext>
            </a:extLst>
          </p:cNvPr>
          <p:cNvSpPr/>
          <p:nvPr/>
        </p:nvSpPr>
        <p:spPr>
          <a:xfrm>
            <a:off x="616062" y="1161141"/>
            <a:ext cx="2504508" cy="711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Google Shape;241;p4"/>
          <p:cNvSpPr txBox="1">
            <a:spLocks noGrp="1"/>
          </p:cNvSpPr>
          <p:nvPr>
            <p:ph type="title" idx="4294967295"/>
          </p:nvPr>
        </p:nvSpPr>
        <p:spPr>
          <a:xfrm>
            <a:off x="530337" y="1156446"/>
            <a:ext cx="16522139" cy="711200"/>
          </a:xfrm>
          <a:prstGeom prst="rect">
            <a:avLst/>
          </a:prstGeom>
          <a:noFill/>
          <a:ln>
            <a:noFill/>
          </a:ln>
        </p:spPr>
        <p:txBody>
          <a:bodyPr spcFirstLastPara="1" wrap="square" lIns="137138" tIns="68550" rIns="137138" bIns="68550" anchor="ctr" anchorCtr="0">
            <a:noAutofit/>
          </a:bodyPr>
          <a:lstStyle/>
          <a:p>
            <a:pPr algn="l">
              <a:buSzPts val="4000"/>
            </a:pPr>
            <a:r>
              <a:rPr lang="en-US" sz="5400" b="1"/>
              <a:t>Phase 3: </a:t>
            </a:r>
            <a:r>
              <a:rPr lang="en-US" sz="5400"/>
              <a:t>Reassessing What’s Possible</a:t>
            </a:r>
            <a:endParaRPr sz="4000"/>
          </a:p>
        </p:txBody>
      </p:sp>
      <p:sp>
        <p:nvSpPr>
          <p:cNvPr id="242" name="Google Shape;242;p4"/>
          <p:cNvSpPr txBox="1">
            <a:spLocks noGrp="1"/>
          </p:cNvSpPr>
          <p:nvPr>
            <p:ph type="body" idx="4294967295"/>
          </p:nvPr>
        </p:nvSpPr>
        <p:spPr>
          <a:xfrm>
            <a:off x="616062" y="4384471"/>
            <a:ext cx="9014635" cy="4931079"/>
          </a:xfrm>
          <a:prstGeom prst="rect">
            <a:avLst/>
          </a:prstGeom>
          <a:noFill/>
          <a:ln>
            <a:noFill/>
          </a:ln>
        </p:spPr>
        <p:txBody>
          <a:bodyPr spcFirstLastPara="1" wrap="square" lIns="137138" tIns="68550" rIns="137138" bIns="68550" anchor="t" anchorCtr="0">
            <a:normAutofit fontScale="92500" lnSpcReduction="10000"/>
          </a:bodyPr>
          <a:lstStyle/>
          <a:p>
            <a:pPr marL="0" indent="0">
              <a:spcBef>
                <a:spcPts val="0"/>
              </a:spcBef>
              <a:buSzPts val="2800"/>
              <a:buNone/>
            </a:pPr>
            <a:r>
              <a:rPr lang="en-US" sz="4000" dirty="0">
                <a:latin typeface="Calibri Light" panose="020F0302020204030204" pitchFamily="34" charset="0"/>
                <a:cs typeface="Calibri Light" panose="020F0302020204030204" pitchFamily="34" charset="0"/>
              </a:rPr>
              <a:t>Reimagined safety looks like every young person and their family having what they need to be healthy, safe, and connected to supportive relationships that prevent crime, harm, and violence.</a:t>
            </a:r>
          </a:p>
          <a:p>
            <a:pPr marL="0" indent="0">
              <a:spcBef>
                <a:spcPts val="0"/>
              </a:spcBef>
              <a:buSzPts val="2800"/>
              <a:buNone/>
            </a:pPr>
            <a:endParaRPr lang="en-US" sz="4000" dirty="0">
              <a:latin typeface="Calibri Light" panose="020F0302020204030204" pitchFamily="34" charset="0"/>
              <a:cs typeface="Calibri Light" panose="020F0302020204030204" pitchFamily="34" charset="0"/>
            </a:endParaRPr>
          </a:p>
          <a:p>
            <a:pPr marL="0" indent="0">
              <a:spcBef>
                <a:spcPts val="0"/>
              </a:spcBef>
              <a:buSzPts val="2800"/>
              <a:buNone/>
            </a:pPr>
            <a:r>
              <a:rPr lang="en-US" sz="4000" dirty="0">
                <a:latin typeface="Calibri Light" panose="020F0302020204030204" pitchFamily="34" charset="0"/>
                <a:cs typeface="Calibri Light" panose="020F0302020204030204" pitchFamily="34" charset="0"/>
              </a:rPr>
              <a:t>Reimagined accountability looks like every young person having access to restorative practices to repair the harm they’ve caused.</a:t>
            </a:r>
          </a:p>
        </p:txBody>
      </p:sp>
      <p:sp>
        <p:nvSpPr>
          <p:cNvPr id="7" name="Google Shape;242;p4">
            <a:extLst>
              <a:ext uri="{FF2B5EF4-FFF2-40B4-BE49-F238E27FC236}">
                <a16:creationId xmlns:a16="http://schemas.microsoft.com/office/drawing/2014/main" id="{39C66370-08B8-448D-A410-771FB812D1AC}"/>
              </a:ext>
            </a:extLst>
          </p:cNvPr>
          <p:cNvSpPr txBox="1">
            <a:spLocks/>
          </p:cNvSpPr>
          <p:nvPr/>
        </p:nvSpPr>
        <p:spPr>
          <a:xfrm>
            <a:off x="616062" y="2152931"/>
            <a:ext cx="15135215" cy="1976618"/>
          </a:xfrm>
          <a:prstGeom prst="rect">
            <a:avLst/>
          </a:prstGeom>
          <a:noFill/>
          <a:ln>
            <a:noFill/>
          </a:ln>
        </p:spPr>
        <p:txBody>
          <a:bodyPr spcFirstLastPara="1" wrap="square" lIns="137138" tIns="68550" rIns="137138" bIns="6855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SzPts val="2800"/>
              <a:buFont typeface="Arial" pitchFamily="34" charset="0"/>
              <a:buNone/>
            </a:pPr>
            <a:r>
              <a:rPr lang="en-US" sz="3700" dirty="0">
                <a:latin typeface="Calibri Light" panose="020F0302020204030204" pitchFamily="34" charset="0"/>
                <a:cs typeface="Calibri Light" panose="020F0302020204030204" pitchFamily="34" charset="0"/>
              </a:rPr>
              <a:t>In a future where restorative structures have been equitably expanded, improved, and sustained, there is space to reassess the relevance of punitive systems and bring a reimagined approach to youth justice to life.</a:t>
            </a:r>
          </a:p>
        </p:txBody>
      </p:sp>
      <p:pic>
        <p:nvPicPr>
          <p:cNvPr id="10" name="Picture 9" descr="Text&#10;&#10;Description automatically generated">
            <a:extLst>
              <a:ext uri="{FF2B5EF4-FFF2-40B4-BE49-F238E27FC236}">
                <a16:creationId xmlns:a16="http://schemas.microsoft.com/office/drawing/2014/main" id="{C94F4989-9AC2-443E-97EA-C6090FAE4110}"/>
              </a:ext>
            </a:extLst>
          </p:cNvPr>
          <p:cNvPicPr>
            <a:picLocks noChangeAspect="1"/>
          </p:cNvPicPr>
          <p:nvPr/>
        </p:nvPicPr>
        <p:blipFill rotWithShape="1">
          <a:blip r:embed="rId3" cstate="print">
            <a:duotone>
              <a:prstClr val="black"/>
              <a:schemeClr val="accent3">
                <a:lumMod val="20000"/>
                <a:lumOff val="80000"/>
                <a:tint val="45000"/>
                <a:satMod val="400000"/>
              </a:scheme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b="6476"/>
          <a:stretch/>
        </p:blipFill>
        <p:spPr>
          <a:xfrm>
            <a:off x="9937648" y="4247533"/>
            <a:ext cx="5272548" cy="4931079"/>
          </a:xfrm>
          <a:prstGeom prst="rect">
            <a:avLst/>
          </a:prstGeom>
        </p:spPr>
      </p:pic>
      <p:pic>
        <p:nvPicPr>
          <p:cNvPr id="5" name="Picture 4" descr="Diagram&#10;&#10;Description automatically generated">
            <a:extLst>
              <a:ext uri="{FF2B5EF4-FFF2-40B4-BE49-F238E27FC236}">
                <a16:creationId xmlns:a16="http://schemas.microsoft.com/office/drawing/2014/main" id="{E648D63B-0651-4A8D-B4CC-509839D47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94509">
            <a:off x="14809703" y="6024943"/>
            <a:ext cx="3043627" cy="3893153"/>
          </a:xfrm>
          <a:prstGeom prst="rect">
            <a:avLst/>
          </a:prstGeom>
        </p:spPr>
      </p:pic>
    </p:spTree>
    <p:extLst>
      <p:ext uri="{BB962C8B-B14F-4D97-AF65-F5344CB8AC3E}">
        <p14:creationId xmlns:p14="http://schemas.microsoft.com/office/powerpoint/2010/main" val="848425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9A7EB8F-97D2-4ED5-892C-C5E3D3A47366}"/>
              </a:ext>
            </a:extLst>
          </p:cNvPr>
          <p:cNvSpPr>
            <a:spLocks noGrp="1"/>
          </p:cNvSpPr>
          <p:nvPr>
            <p:ph type="body" sz="quarter" idx="11"/>
          </p:nvPr>
        </p:nvSpPr>
        <p:spPr>
          <a:xfrm>
            <a:off x="1485900" y="1391260"/>
            <a:ext cx="14546580" cy="914400"/>
          </a:xfrm>
        </p:spPr>
        <p:txBody>
          <a:bodyPr/>
          <a:lstStyle/>
          <a:p>
            <a:r>
              <a:rPr lang="en-US" sz="5400" dirty="0">
                <a:solidFill>
                  <a:schemeClr val="tx1"/>
                </a:solidFill>
              </a:rPr>
              <a:t>Summary: in Conversation with McLeod</a:t>
            </a:r>
          </a:p>
        </p:txBody>
      </p:sp>
      <p:sp>
        <p:nvSpPr>
          <p:cNvPr id="4" name="Content Placeholder 3">
            <a:extLst>
              <a:ext uri="{FF2B5EF4-FFF2-40B4-BE49-F238E27FC236}">
                <a16:creationId xmlns:a16="http://schemas.microsoft.com/office/drawing/2014/main" id="{4C825E05-DF53-4474-98C6-D7E555626250}"/>
              </a:ext>
            </a:extLst>
          </p:cNvPr>
          <p:cNvSpPr>
            <a:spLocks noGrp="1"/>
          </p:cNvSpPr>
          <p:nvPr>
            <p:ph idx="1"/>
          </p:nvPr>
        </p:nvSpPr>
        <p:spPr>
          <a:xfrm>
            <a:off x="1485900" y="2412340"/>
            <a:ext cx="16271158" cy="7296541"/>
          </a:xfrm>
        </p:spPr>
        <p:txBody>
          <a:bodyPr>
            <a:noAutofit/>
          </a:bodyPr>
          <a:lstStyle/>
          <a:p>
            <a:pPr marL="742950" indent="-742950">
              <a:lnSpc>
                <a:spcPct val="110000"/>
              </a:lnSpc>
              <a:spcBef>
                <a:spcPts val="0"/>
              </a:spcBef>
              <a:buClr>
                <a:schemeClr val="accent5"/>
              </a:buClr>
              <a:buFont typeface="+mj-lt"/>
              <a:buAutoNum type="arabicPeriod"/>
            </a:pPr>
            <a:r>
              <a:rPr lang="en-US" sz="2800" b="1" u="sng" dirty="0">
                <a:solidFill>
                  <a:schemeClr val="tx1"/>
                </a:solidFill>
              </a:rPr>
              <a:t>Decriminalization</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Decriminalizing truancy</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Ending “voluntary probation” and fees/license holds for low-level citations</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Expanding access to diversion without widening the net</a:t>
            </a:r>
          </a:p>
          <a:p>
            <a:pPr marL="742950" indent="-742950">
              <a:lnSpc>
                <a:spcPct val="110000"/>
              </a:lnSpc>
              <a:spcBef>
                <a:spcPts val="0"/>
              </a:spcBef>
              <a:buClr>
                <a:schemeClr val="accent5"/>
              </a:buClr>
              <a:buFont typeface="+mj-lt"/>
              <a:buAutoNum type="arabicPeriod"/>
            </a:pPr>
            <a:r>
              <a:rPr lang="en-US" sz="2800" b="1" u="sng" dirty="0">
                <a:solidFill>
                  <a:schemeClr val="tx1"/>
                </a:solidFill>
              </a:rPr>
              <a:t>Safe Spaces for Harm Prevention, Intervention, and Repair</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Integrating Restorative Justice in schools and child welfare settings</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Creating Youth Centers and Youth Empowerment and Support Teams</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Supporting Credible Messenger Mentorship, community-based reentry care plans, &amp; Safe Healing Centers</a:t>
            </a:r>
          </a:p>
          <a:p>
            <a:pPr marL="742950" indent="-742950">
              <a:lnSpc>
                <a:spcPct val="110000"/>
              </a:lnSpc>
              <a:spcBef>
                <a:spcPts val="0"/>
              </a:spcBef>
              <a:buClr>
                <a:schemeClr val="accent5"/>
              </a:buClr>
              <a:buFont typeface="+mj-lt"/>
              <a:buAutoNum type="arabicPeriod"/>
            </a:pPr>
            <a:r>
              <a:rPr lang="en-US" sz="2800" b="1" u="sng" dirty="0">
                <a:solidFill>
                  <a:schemeClr val="tx1"/>
                </a:solidFill>
              </a:rPr>
              <a:t>Justice Reinvestment</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As equitable decriminalization reduces the footprint of the current system and safe spaces are expanded, improved, and shown to be effective…</a:t>
            </a:r>
          </a:p>
          <a:p>
            <a:pPr marL="742950" indent="-742950">
              <a:lnSpc>
                <a:spcPct val="110000"/>
              </a:lnSpc>
              <a:spcBef>
                <a:spcPts val="0"/>
              </a:spcBef>
              <a:buClr>
                <a:schemeClr val="accent5"/>
              </a:buClr>
              <a:buFont typeface="+mj-lt"/>
              <a:buAutoNum type="arabicPeriod"/>
            </a:pPr>
            <a:r>
              <a:rPr lang="en-US" sz="2800" b="1" u="sng" dirty="0">
                <a:solidFill>
                  <a:schemeClr val="tx1"/>
                </a:solidFill>
              </a:rPr>
              <a:t>Alternative Livelihoods</a:t>
            </a:r>
            <a:endParaRPr lang="en-US" sz="2800" dirty="0">
              <a:solidFill>
                <a:schemeClr val="tx1"/>
              </a:solidFill>
            </a:endParaRP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At every stage, employment opportunities are prioritized.</a:t>
            </a:r>
          </a:p>
          <a:p>
            <a:pPr marL="742950" indent="-742950">
              <a:lnSpc>
                <a:spcPct val="110000"/>
              </a:lnSpc>
              <a:spcBef>
                <a:spcPts val="0"/>
              </a:spcBef>
              <a:buClr>
                <a:schemeClr val="accent5"/>
              </a:buClr>
              <a:buFont typeface="+mj-lt"/>
              <a:buAutoNum type="arabicPeriod"/>
            </a:pPr>
            <a:r>
              <a:rPr lang="en-US" sz="2800" b="1" u="sng" dirty="0">
                <a:solidFill>
                  <a:schemeClr val="tx1"/>
                </a:solidFill>
              </a:rPr>
              <a:t>Community Investment / Development and Universal Design</a:t>
            </a:r>
          </a:p>
          <a:p>
            <a:pPr marL="1543050" lvl="2" indent="-742950">
              <a:lnSpc>
                <a:spcPct val="110000"/>
              </a:lnSpc>
              <a:spcBef>
                <a:spcPts val="0"/>
              </a:spcBef>
              <a:buClr>
                <a:schemeClr val="accent5"/>
              </a:buClr>
              <a:buFont typeface="Arial" panose="020B0604020202020204" pitchFamily="34" charset="0"/>
              <a:buChar char="•"/>
            </a:pPr>
            <a:r>
              <a:rPr lang="en-US" sz="2800" dirty="0">
                <a:solidFill>
                  <a:schemeClr val="tx1"/>
                </a:solidFill>
              </a:rPr>
              <a:t>With reinvestment, expanded opportunities for community development and design.</a:t>
            </a:r>
          </a:p>
        </p:txBody>
      </p:sp>
    </p:spTree>
    <p:extLst>
      <p:ext uri="{BB962C8B-B14F-4D97-AF65-F5344CB8AC3E}">
        <p14:creationId xmlns:p14="http://schemas.microsoft.com/office/powerpoint/2010/main" val="356002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BE1AA8-2789-4AB3-8CFB-06F18DE4A348}"/>
              </a:ext>
            </a:extLst>
          </p:cNvPr>
          <p:cNvSpPr>
            <a:spLocks noGrp="1"/>
          </p:cNvSpPr>
          <p:nvPr>
            <p:ph type="body" sz="quarter" idx="11"/>
          </p:nvPr>
        </p:nvSpPr>
        <p:spPr>
          <a:xfrm>
            <a:off x="1600199" y="1603531"/>
            <a:ext cx="13944601" cy="1794850"/>
          </a:xfrm>
        </p:spPr>
        <p:txBody>
          <a:bodyPr/>
          <a:lstStyle/>
          <a:p>
            <a:r>
              <a:rPr lang="en-US" sz="6000" dirty="0">
                <a:solidFill>
                  <a:schemeClr val="tx1"/>
                </a:solidFill>
              </a:rPr>
              <a:t>Quick History of Juvenile Justice in the United States: Rehabilitation </a:t>
            </a:r>
          </a:p>
        </p:txBody>
      </p:sp>
      <p:sp>
        <p:nvSpPr>
          <p:cNvPr id="4" name="Content Placeholder 3">
            <a:extLst>
              <a:ext uri="{FF2B5EF4-FFF2-40B4-BE49-F238E27FC236}">
                <a16:creationId xmlns:a16="http://schemas.microsoft.com/office/drawing/2014/main" id="{553A154C-32B9-4680-A01D-1885339DDDCF}"/>
              </a:ext>
            </a:extLst>
          </p:cNvPr>
          <p:cNvSpPr>
            <a:spLocks noGrp="1"/>
          </p:cNvSpPr>
          <p:nvPr>
            <p:ph idx="1"/>
          </p:nvPr>
        </p:nvSpPr>
        <p:spPr>
          <a:xfrm>
            <a:off x="1600199" y="3777944"/>
            <a:ext cx="15522678" cy="3202664"/>
          </a:xfrm>
        </p:spPr>
        <p:txBody>
          <a:bodyPr>
            <a:normAutofit/>
          </a:bodyPr>
          <a:lstStyle/>
          <a:p>
            <a:r>
              <a:rPr lang="en-US" sz="3600" dirty="0">
                <a:solidFill>
                  <a:schemeClr val="tx1"/>
                </a:solidFill>
              </a:rPr>
              <a:t>19</a:t>
            </a:r>
            <a:r>
              <a:rPr lang="en-US" sz="3600" baseline="30000" dirty="0">
                <a:solidFill>
                  <a:schemeClr val="tx1"/>
                </a:solidFill>
              </a:rPr>
              <a:t>th</a:t>
            </a:r>
            <a:r>
              <a:rPr lang="en-US" sz="3600" dirty="0">
                <a:solidFill>
                  <a:schemeClr val="tx1"/>
                </a:solidFill>
              </a:rPr>
              <a:t> Century emerging concept of modern childhood in the West</a:t>
            </a:r>
          </a:p>
          <a:p>
            <a:r>
              <a:rPr lang="en-US" sz="3600" dirty="0">
                <a:solidFill>
                  <a:schemeClr val="tx1"/>
                </a:solidFill>
              </a:rPr>
              <a:t>Activists in Chicago pushed for a distinct legal systems for children that would be less punitive than the adult system (</a:t>
            </a:r>
            <a:r>
              <a:rPr lang="en-US" sz="3600" i="1" dirty="0" err="1">
                <a:solidFill>
                  <a:schemeClr val="tx1"/>
                </a:solidFill>
              </a:rPr>
              <a:t>parens</a:t>
            </a:r>
            <a:r>
              <a:rPr lang="en-US" sz="3600" i="1" dirty="0">
                <a:solidFill>
                  <a:schemeClr val="tx1"/>
                </a:solidFill>
              </a:rPr>
              <a:t> patriae</a:t>
            </a:r>
            <a:r>
              <a:rPr lang="en-US" sz="3600" dirty="0">
                <a:solidFill>
                  <a:schemeClr val="tx1"/>
                </a:solidFill>
              </a:rPr>
              <a:t>)</a:t>
            </a:r>
          </a:p>
          <a:p>
            <a:r>
              <a:rPr lang="en-US" sz="3600" dirty="0">
                <a:solidFill>
                  <a:schemeClr val="tx1"/>
                </a:solidFill>
              </a:rPr>
              <a:t>Beginnings of rehabilitative structures like child court, reformatories, and training schools </a:t>
            </a:r>
          </a:p>
          <a:p>
            <a:pPr marL="0" indent="0">
              <a:buNone/>
            </a:pPr>
            <a:endParaRPr lang="en-US" dirty="0"/>
          </a:p>
        </p:txBody>
      </p:sp>
      <p:sp>
        <p:nvSpPr>
          <p:cNvPr id="6" name="TextBox 5">
            <a:extLst>
              <a:ext uri="{FF2B5EF4-FFF2-40B4-BE49-F238E27FC236}">
                <a16:creationId xmlns:a16="http://schemas.microsoft.com/office/drawing/2014/main" id="{88F06EFB-53BA-9D07-9690-0BED270D8CF5}"/>
              </a:ext>
            </a:extLst>
          </p:cNvPr>
          <p:cNvSpPr txBox="1"/>
          <p:nvPr/>
        </p:nvSpPr>
        <p:spPr>
          <a:xfrm>
            <a:off x="4019192" y="9344521"/>
            <a:ext cx="10013899" cy="646331"/>
          </a:xfrm>
          <a:prstGeom prst="rect">
            <a:avLst/>
          </a:prstGeom>
          <a:noFill/>
        </p:spPr>
        <p:txBody>
          <a:bodyPr wrap="square" rtlCol="0">
            <a:spAutoFit/>
          </a:bodyPr>
          <a:lstStyle/>
          <a:p>
            <a:r>
              <a:rPr lang="en-US" sz="2400" b="1" i="1"/>
              <a:t>-Louise De </a:t>
            </a:r>
            <a:r>
              <a:rPr lang="en-US" sz="2400" b="1" i="1" err="1"/>
              <a:t>Koven</a:t>
            </a:r>
            <a:r>
              <a:rPr lang="en-US" sz="2400" b="1" i="1"/>
              <a:t> Bowen, President Juvenile Court Committee, Chicago 1904</a:t>
            </a:r>
          </a:p>
          <a:p>
            <a:r>
              <a:rPr lang="en-US" sz="1200"/>
              <a:t>Credit: </a:t>
            </a:r>
            <a:r>
              <a:rPr lang="en-US" sz="1200">
                <a:hlinkClick r:id="rId3"/>
              </a:rPr>
              <a:t>How Chicago Women Created The World's First Juvenile Justice System : NPR</a:t>
            </a:r>
            <a:endParaRPr lang="en-US" sz="1200"/>
          </a:p>
        </p:txBody>
      </p:sp>
      <p:pic>
        <p:nvPicPr>
          <p:cNvPr id="8" name="Picture 7" descr="Graphical user interface, text, application&#10;&#10;Description automatically generated">
            <a:extLst>
              <a:ext uri="{FF2B5EF4-FFF2-40B4-BE49-F238E27FC236}">
                <a16:creationId xmlns:a16="http://schemas.microsoft.com/office/drawing/2014/main" id="{B4368538-D27B-3A7F-8FFA-4E2D36D76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192" y="7360171"/>
            <a:ext cx="9626579" cy="1842711"/>
          </a:xfrm>
          <a:prstGeom prst="rect">
            <a:avLst/>
          </a:prstGeom>
        </p:spPr>
      </p:pic>
    </p:spTree>
    <p:extLst>
      <p:ext uri="{BB962C8B-B14F-4D97-AF65-F5344CB8AC3E}">
        <p14:creationId xmlns:p14="http://schemas.microsoft.com/office/powerpoint/2010/main" val="111990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0CF98C-0767-442A-ADE2-5A2DFF99C452}"/>
              </a:ext>
            </a:extLst>
          </p:cNvPr>
          <p:cNvSpPr>
            <a:spLocks noGrp="1"/>
          </p:cNvSpPr>
          <p:nvPr>
            <p:ph type="body" sz="quarter" idx="11"/>
          </p:nvPr>
        </p:nvSpPr>
        <p:spPr>
          <a:xfrm>
            <a:off x="1600200" y="1603531"/>
            <a:ext cx="14033090" cy="914400"/>
          </a:xfrm>
        </p:spPr>
        <p:txBody>
          <a:bodyPr/>
          <a:lstStyle/>
          <a:p>
            <a:r>
              <a:rPr lang="en-US">
                <a:solidFill>
                  <a:schemeClr val="tx1"/>
                </a:solidFill>
              </a:rPr>
              <a:t>What We See Today</a:t>
            </a:r>
          </a:p>
        </p:txBody>
      </p:sp>
      <p:sp>
        <p:nvSpPr>
          <p:cNvPr id="5" name="Content Placeholder 4">
            <a:extLst>
              <a:ext uri="{FF2B5EF4-FFF2-40B4-BE49-F238E27FC236}">
                <a16:creationId xmlns:a16="http://schemas.microsoft.com/office/drawing/2014/main" id="{1F7A478B-35EB-44CA-9A05-4751FC77DCE5}"/>
              </a:ext>
            </a:extLst>
          </p:cNvPr>
          <p:cNvSpPr>
            <a:spLocks noGrp="1"/>
          </p:cNvSpPr>
          <p:nvPr>
            <p:ph idx="1"/>
          </p:nvPr>
        </p:nvSpPr>
        <p:spPr>
          <a:xfrm>
            <a:off x="1" y="9091093"/>
            <a:ext cx="18288000" cy="914400"/>
          </a:xfrm>
          <a:solidFill>
            <a:srgbClr val="FDFCCB"/>
          </a:solidFill>
        </p:spPr>
        <p:txBody>
          <a:bodyPr>
            <a:normAutofit fontScale="55000" lnSpcReduction="20000"/>
          </a:bodyPr>
          <a:lstStyle/>
          <a:p>
            <a:pPr marL="0" indent="0">
              <a:buNone/>
            </a:pPr>
            <a:endParaRPr lang="en-US" sz="2800" dirty="0">
              <a:solidFill>
                <a:schemeClr val="tx1"/>
              </a:solidFill>
            </a:endParaRPr>
          </a:p>
          <a:p>
            <a:pPr marL="0" indent="0" algn="ctr">
              <a:buNone/>
            </a:pPr>
            <a:r>
              <a:rPr lang="en-US" dirty="0">
                <a:solidFill>
                  <a:srgbClr val="C00000"/>
                </a:solidFill>
              </a:rPr>
              <a:t>The j</a:t>
            </a:r>
            <a:r>
              <a:rPr kumimoji="0" lang="en-US" b="0" i="0" u="none" strike="noStrike" kern="1200" cap="none" spc="0" normalizeH="0" baseline="0" noProof="0" dirty="0" err="1">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uvenile</a:t>
            </a:r>
            <a:r>
              <a:rPr kumimoji="0" lang="en-US"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justice system got its start by mobilizing emerging youth development research into practice. As we learn about healing childhood trauma and preventing violence, our current juvenile legal system must do the same.</a:t>
            </a:r>
          </a:p>
          <a:p>
            <a:pPr marL="0" indent="0">
              <a:buNone/>
            </a:pPr>
            <a:endParaRPr lang="en-US" sz="2800" dirty="0">
              <a:solidFill>
                <a:schemeClr val="tx1"/>
              </a:solidFill>
            </a:endParaRPr>
          </a:p>
          <a:p>
            <a:pPr marL="0" indent="0">
              <a:buNone/>
            </a:pPr>
            <a:endParaRPr lang="en-US" sz="3000" dirty="0">
              <a:solidFill>
                <a:schemeClr val="tx1"/>
              </a:solidFill>
            </a:endParaRPr>
          </a:p>
          <a:p>
            <a:pPr marL="0" indent="0">
              <a:buNone/>
            </a:pPr>
            <a:endParaRPr lang="en-US" sz="3000" dirty="0"/>
          </a:p>
          <a:p>
            <a:pPr marL="0" indent="0">
              <a:buNone/>
            </a:pPr>
            <a:endParaRPr lang="en-US" sz="3000" dirty="0"/>
          </a:p>
        </p:txBody>
      </p:sp>
      <p:graphicFrame>
        <p:nvGraphicFramePr>
          <p:cNvPr id="7" name="Diagram 6">
            <a:extLst>
              <a:ext uri="{FF2B5EF4-FFF2-40B4-BE49-F238E27FC236}">
                <a16:creationId xmlns:a16="http://schemas.microsoft.com/office/drawing/2014/main" id="{43262A97-B592-8AAB-C5A0-96775DEE0DFC}"/>
              </a:ext>
            </a:extLst>
          </p:cNvPr>
          <p:cNvGraphicFramePr/>
          <p:nvPr>
            <p:extLst>
              <p:ext uri="{D42A27DB-BD31-4B8C-83A1-F6EECF244321}">
                <p14:modId xmlns:p14="http://schemas.microsoft.com/office/powerpoint/2010/main" val="388293188"/>
              </p:ext>
            </p:extLst>
          </p:nvPr>
        </p:nvGraphicFramePr>
        <p:xfrm>
          <a:off x="2670269" y="2747423"/>
          <a:ext cx="13744686" cy="695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1">
            <a:extLst>
              <a:ext uri="{FF2B5EF4-FFF2-40B4-BE49-F238E27FC236}">
                <a16:creationId xmlns:a16="http://schemas.microsoft.com/office/drawing/2014/main" id="{E245D7F9-F974-F79F-FFD5-A95149D4FCD1}"/>
              </a:ext>
            </a:extLst>
          </p:cNvPr>
          <p:cNvSpPr>
            <a:spLocks noGrp="1"/>
          </p:cNvSpPr>
          <p:nvPr>
            <p:ph type="body" sz="quarter" idx="10"/>
          </p:nvPr>
        </p:nvSpPr>
        <p:spPr>
          <a:xfrm>
            <a:off x="1657482" y="2857455"/>
            <a:ext cx="11365343" cy="914400"/>
          </a:xfrm>
        </p:spPr>
        <p:txBody>
          <a:bodyPr/>
          <a:lstStyle/>
          <a:p>
            <a:r>
              <a:rPr lang="en-US" dirty="0">
                <a:solidFill>
                  <a:schemeClr val="tx1"/>
                </a:solidFill>
              </a:rPr>
              <a:t>Trauma, Criminalization, and Isolation as Punishment</a:t>
            </a:r>
          </a:p>
        </p:txBody>
      </p:sp>
    </p:spTree>
    <p:extLst>
      <p:ext uri="{BB962C8B-B14F-4D97-AF65-F5344CB8AC3E}">
        <p14:creationId xmlns:p14="http://schemas.microsoft.com/office/powerpoint/2010/main" val="231821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43E28B-7EFD-48BD-9E10-1E57EC2344F3}"/>
              </a:ext>
            </a:extLst>
          </p:cNvPr>
          <p:cNvSpPr>
            <a:spLocks noGrp="1"/>
          </p:cNvSpPr>
          <p:nvPr>
            <p:ph type="body" sz="quarter" idx="10"/>
          </p:nvPr>
        </p:nvSpPr>
        <p:spPr/>
        <p:txBody>
          <a:bodyPr/>
          <a:lstStyle/>
          <a:p>
            <a:r>
              <a:rPr lang="en-US" sz="3600">
                <a:solidFill>
                  <a:schemeClr val="tx1"/>
                </a:solidFill>
              </a:rPr>
              <a:t>When wrongdoing / harm occurs,</a:t>
            </a:r>
          </a:p>
        </p:txBody>
      </p:sp>
      <p:sp>
        <p:nvSpPr>
          <p:cNvPr id="3" name="Text Placeholder 2">
            <a:extLst>
              <a:ext uri="{FF2B5EF4-FFF2-40B4-BE49-F238E27FC236}">
                <a16:creationId xmlns:a16="http://schemas.microsoft.com/office/drawing/2014/main" id="{D5E79CBB-0E0F-41EB-A020-B45C0B85D63C}"/>
              </a:ext>
            </a:extLst>
          </p:cNvPr>
          <p:cNvSpPr>
            <a:spLocks noGrp="1"/>
          </p:cNvSpPr>
          <p:nvPr>
            <p:ph type="body" sz="quarter" idx="11"/>
          </p:nvPr>
        </p:nvSpPr>
        <p:spPr>
          <a:xfrm>
            <a:off x="1600199" y="1603531"/>
            <a:ext cx="14616113" cy="914400"/>
          </a:xfrm>
        </p:spPr>
        <p:txBody>
          <a:bodyPr/>
          <a:lstStyle/>
          <a:p>
            <a:r>
              <a:rPr lang="en-US" sz="4800">
                <a:solidFill>
                  <a:schemeClr val="tx1"/>
                </a:solidFill>
              </a:rPr>
              <a:t>In a Restorative Approach to Youth Justice:</a:t>
            </a:r>
          </a:p>
        </p:txBody>
      </p:sp>
      <p:graphicFrame>
        <p:nvGraphicFramePr>
          <p:cNvPr id="10" name="Table 10">
            <a:extLst>
              <a:ext uri="{FF2B5EF4-FFF2-40B4-BE49-F238E27FC236}">
                <a16:creationId xmlns:a16="http://schemas.microsoft.com/office/drawing/2014/main" id="{34022DDB-7D48-4397-BE08-B7F1CE278D97}"/>
              </a:ext>
            </a:extLst>
          </p:cNvPr>
          <p:cNvGraphicFramePr>
            <a:graphicFrameLocks noGrp="1"/>
          </p:cNvGraphicFramePr>
          <p:nvPr>
            <p:extLst>
              <p:ext uri="{D42A27DB-BD31-4B8C-83A1-F6EECF244321}">
                <p14:modId xmlns:p14="http://schemas.microsoft.com/office/powerpoint/2010/main" val="3135352660"/>
              </p:ext>
            </p:extLst>
          </p:nvPr>
        </p:nvGraphicFramePr>
        <p:xfrm>
          <a:off x="1795462" y="3613003"/>
          <a:ext cx="14737480" cy="5804285"/>
        </p:xfrm>
        <a:graphic>
          <a:graphicData uri="http://schemas.openxmlformats.org/drawingml/2006/table">
            <a:tbl>
              <a:tblPr firstRow="1" bandRow="1">
                <a:tableStyleId>{22838BEF-8BB2-4498-84A7-C5851F593DF1}</a:tableStyleId>
              </a:tblPr>
              <a:tblGrid>
                <a:gridCol w="5608228">
                  <a:extLst>
                    <a:ext uri="{9D8B030D-6E8A-4147-A177-3AD203B41FA5}">
                      <a16:colId xmlns:a16="http://schemas.microsoft.com/office/drawing/2014/main" val="518098391"/>
                    </a:ext>
                  </a:extLst>
                </a:gridCol>
                <a:gridCol w="9129252">
                  <a:extLst>
                    <a:ext uri="{9D8B030D-6E8A-4147-A177-3AD203B41FA5}">
                      <a16:colId xmlns:a16="http://schemas.microsoft.com/office/drawing/2014/main" val="1679594304"/>
                    </a:ext>
                  </a:extLst>
                </a:gridCol>
              </a:tblGrid>
              <a:tr h="1140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chemeClr val="tx1"/>
                          </a:solidFill>
                        </a:rPr>
                        <a:t>The current criminal legal system asks:</a:t>
                      </a:r>
                    </a:p>
                  </a:txBody>
                  <a:tcPr anchor="ctr">
                    <a:solidFill>
                      <a:schemeClr val="accent5">
                        <a:lumMod val="60000"/>
                        <a:lumOff val="40000"/>
                      </a:schemeClr>
                    </a:solidFill>
                  </a:tcPr>
                </a:tc>
                <a:tc>
                  <a:txBody>
                    <a:bodyPr/>
                    <a:lstStyle/>
                    <a:p>
                      <a:r>
                        <a:rPr lang="en-US" sz="3600">
                          <a:solidFill>
                            <a:schemeClr val="tx1"/>
                          </a:solidFill>
                        </a:rPr>
                        <a:t>Restorative Justice asks:</a:t>
                      </a:r>
                    </a:p>
                  </a:txBody>
                  <a:tcPr anchor="ctr">
                    <a:solidFill>
                      <a:schemeClr val="accent5">
                        <a:lumMod val="20000"/>
                        <a:lumOff val="80000"/>
                      </a:schemeClr>
                    </a:solidFill>
                  </a:tcPr>
                </a:tc>
                <a:extLst>
                  <a:ext uri="{0D108BD9-81ED-4DB2-BD59-A6C34878D82A}">
                    <a16:rowId xmlns:a16="http://schemas.microsoft.com/office/drawing/2014/main" val="2559805281"/>
                  </a:ext>
                </a:extLst>
              </a:tr>
              <a:tr h="1140845">
                <a:tc>
                  <a:txBody>
                    <a:bodyPr/>
                    <a:lstStyle/>
                    <a:p>
                      <a:r>
                        <a:rPr lang="en-US" sz="3600">
                          <a:solidFill>
                            <a:schemeClr val="tx1"/>
                          </a:solidFill>
                        </a:rPr>
                        <a:t>1. What law was broken?</a:t>
                      </a:r>
                    </a:p>
                  </a:txBody>
                  <a:tcPr anchor="ctr">
                    <a:solidFill>
                      <a:schemeClr val="accent5">
                        <a:lumMod val="60000"/>
                        <a:lumOff val="40000"/>
                      </a:schemeClr>
                    </a:solidFill>
                  </a:tcPr>
                </a:tc>
                <a:tc>
                  <a:txBody>
                    <a:bodyPr/>
                    <a:lstStyle/>
                    <a:p>
                      <a:r>
                        <a:rPr lang="en-US" sz="3600">
                          <a:solidFill>
                            <a:schemeClr val="tx1"/>
                          </a:solidFill>
                        </a:rPr>
                        <a:t>1. Who was wronged / harmed and what are their needs?</a:t>
                      </a:r>
                    </a:p>
                  </a:txBody>
                  <a:tcPr anchor="ctr">
                    <a:solidFill>
                      <a:schemeClr val="accent5">
                        <a:lumMod val="20000"/>
                        <a:lumOff val="80000"/>
                      </a:schemeClr>
                    </a:solidFill>
                  </a:tcPr>
                </a:tc>
                <a:extLst>
                  <a:ext uri="{0D108BD9-81ED-4DB2-BD59-A6C34878D82A}">
                    <a16:rowId xmlns:a16="http://schemas.microsoft.com/office/drawing/2014/main" val="3409728933"/>
                  </a:ext>
                </a:extLst>
              </a:tr>
              <a:tr h="1140845">
                <a:tc>
                  <a:txBody>
                    <a:bodyPr/>
                    <a:lstStyle/>
                    <a:p>
                      <a:r>
                        <a:rPr lang="en-US" sz="3600">
                          <a:solidFill>
                            <a:schemeClr val="tx1"/>
                          </a:solidFill>
                        </a:rPr>
                        <a:t>2. Who broke it?</a:t>
                      </a:r>
                    </a:p>
                  </a:txBody>
                  <a:tcPr anchor="ctr">
                    <a:solidFill>
                      <a:schemeClr val="accent5">
                        <a:lumMod val="60000"/>
                        <a:lumOff val="40000"/>
                      </a:schemeClr>
                    </a:solidFill>
                  </a:tcPr>
                </a:tc>
                <a:tc>
                  <a:txBody>
                    <a:bodyPr/>
                    <a:lstStyle/>
                    <a:p>
                      <a:r>
                        <a:rPr lang="en-US" sz="3600">
                          <a:solidFill>
                            <a:schemeClr val="tx1"/>
                          </a:solidFill>
                        </a:rPr>
                        <a:t>2. Whose obligation is it to meet those needs?</a:t>
                      </a:r>
                    </a:p>
                  </a:txBody>
                  <a:tcPr anchor="ctr">
                    <a:solidFill>
                      <a:schemeClr val="accent5">
                        <a:lumMod val="20000"/>
                        <a:lumOff val="80000"/>
                      </a:schemeClr>
                    </a:solidFill>
                  </a:tcPr>
                </a:tc>
                <a:extLst>
                  <a:ext uri="{0D108BD9-81ED-4DB2-BD59-A6C34878D82A}">
                    <a16:rowId xmlns:a16="http://schemas.microsoft.com/office/drawing/2014/main" val="2448841953"/>
                  </a:ext>
                </a:extLst>
              </a:tr>
              <a:tr h="1419593">
                <a:tc>
                  <a:txBody>
                    <a:bodyPr/>
                    <a:lstStyle/>
                    <a:p>
                      <a:r>
                        <a:rPr lang="en-US" sz="3600">
                          <a:solidFill>
                            <a:schemeClr val="tx1"/>
                          </a:solidFill>
                        </a:rPr>
                        <a:t>3. What punishment is deserved? And for juvenile justice in particular: what is required for rehabilitation?</a:t>
                      </a:r>
                    </a:p>
                  </a:txBody>
                  <a:tcPr anchor="ctr">
                    <a:solidFill>
                      <a:schemeClr val="accent5">
                        <a:lumMod val="60000"/>
                        <a:lumOff val="40000"/>
                      </a:schemeClr>
                    </a:solidFill>
                  </a:tcPr>
                </a:tc>
                <a:tc>
                  <a:txBody>
                    <a:bodyPr/>
                    <a:lstStyle/>
                    <a:p>
                      <a:r>
                        <a:rPr lang="en-US" sz="3600">
                          <a:solidFill>
                            <a:schemeClr val="tx1"/>
                          </a:solidFill>
                        </a:rPr>
                        <a:t>3. What is the appropriate process to involve stakeholders in putting things right and addressing underlying causes?</a:t>
                      </a:r>
                    </a:p>
                  </a:txBody>
                  <a:tcPr anchor="ctr">
                    <a:solidFill>
                      <a:schemeClr val="accent5">
                        <a:lumMod val="20000"/>
                        <a:lumOff val="80000"/>
                      </a:schemeClr>
                    </a:solidFill>
                  </a:tcPr>
                </a:tc>
                <a:extLst>
                  <a:ext uri="{0D108BD9-81ED-4DB2-BD59-A6C34878D82A}">
                    <a16:rowId xmlns:a16="http://schemas.microsoft.com/office/drawing/2014/main" val="288512287"/>
                  </a:ext>
                </a:extLst>
              </a:tr>
            </a:tbl>
          </a:graphicData>
        </a:graphic>
      </p:graphicFrame>
      <p:sp>
        <p:nvSpPr>
          <p:cNvPr id="11" name="TextBox 10">
            <a:extLst>
              <a:ext uri="{FF2B5EF4-FFF2-40B4-BE49-F238E27FC236}">
                <a16:creationId xmlns:a16="http://schemas.microsoft.com/office/drawing/2014/main" id="{96B80ADD-A7C7-4D36-A901-1F64CDFFFAFF}"/>
              </a:ext>
            </a:extLst>
          </p:cNvPr>
          <p:cNvSpPr txBox="1"/>
          <p:nvPr/>
        </p:nvSpPr>
        <p:spPr>
          <a:xfrm>
            <a:off x="1795462" y="9730858"/>
            <a:ext cx="8539902" cy="523220"/>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(adapted from Impact Justice: </a:t>
            </a:r>
            <a:r>
              <a:rPr lang="en-US" sz="1400" dirty="0">
                <a:hlinkClick r:id="rId3"/>
              </a:rPr>
              <a:t>https://rjdtoolkit.impactjustice.org/establish-a-foundation/restorative-justice/</a:t>
            </a:r>
            <a:r>
              <a:rPr lang="en-US" sz="1400" dirty="0"/>
              <a:t>)  </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0988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CCD1E0-A26B-DEBC-BDFD-6191DCA943D4}"/>
              </a:ext>
            </a:extLst>
          </p:cNvPr>
          <p:cNvSpPr/>
          <p:nvPr/>
        </p:nvSpPr>
        <p:spPr>
          <a:xfrm>
            <a:off x="1489586" y="1105727"/>
            <a:ext cx="2639961" cy="582266"/>
          </a:xfrm>
          <a:prstGeom prst="rect">
            <a:avLst/>
          </a:prstGeom>
          <a:solidFill>
            <a:srgbClr val="70B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oogle Shape;218;p3">
            <a:extLst>
              <a:ext uri="{FF2B5EF4-FFF2-40B4-BE49-F238E27FC236}">
                <a16:creationId xmlns:a16="http://schemas.microsoft.com/office/drawing/2014/main" id="{B1268E77-CAF7-4DAA-8D2D-50E19C0C8482}"/>
              </a:ext>
            </a:extLst>
          </p:cNvPr>
          <p:cNvGrpSpPr/>
          <p:nvPr/>
        </p:nvGrpSpPr>
        <p:grpSpPr>
          <a:xfrm>
            <a:off x="9188487" y="7523340"/>
            <a:ext cx="3741786" cy="2418668"/>
            <a:chOff x="6280589" y="4920432"/>
            <a:chExt cx="2694226" cy="1741531"/>
          </a:xfrm>
        </p:grpSpPr>
        <p:pic>
          <p:nvPicPr>
            <p:cNvPr id="23" name="Google Shape;219;p3" descr="Graphical user interface&#10;&#10;Description automatically generated">
              <a:extLst>
                <a:ext uri="{FF2B5EF4-FFF2-40B4-BE49-F238E27FC236}">
                  <a16:creationId xmlns:a16="http://schemas.microsoft.com/office/drawing/2014/main" id="{BFF69B58-7CEF-417E-9397-288E31C5C491}"/>
                </a:ext>
              </a:extLst>
            </p:cNvPr>
            <p:cNvPicPr preferRelativeResize="0"/>
            <p:nvPr/>
          </p:nvPicPr>
          <p:blipFill rotWithShape="1">
            <a:blip r:embed="rId3">
              <a:alphaModFix/>
            </a:blip>
            <a:srcRect t="32096" r="51799" b="10929"/>
            <a:stretch/>
          </p:blipFill>
          <p:spPr>
            <a:xfrm>
              <a:off x="6280589" y="4920432"/>
              <a:ext cx="2694226" cy="1741531"/>
            </a:xfrm>
            <a:prstGeom prst="rect">
              <a:avLst/>
            </a:prstGeom>
            <a:noFill/>
            <a:ln>
              <a:noFill/>
            </a:ln>
          </p:spPr>
        </p:pic>
        <p:sp>
          <p:nvSpPr>
            <p:cNvPr id="24" name="Google Shape;220;p3">
              <a:extLst>
                <a:ext uri="{FF2B5EF4-FFF2-40B4-BE49-F238E27FC236}">
                  <a16:creationId xmlns:a16="http://schemas.microsoft.com/office/drawing/2014/main" id="{8007ACAA-975A-4239-B03F-4C533E4813F3}"/>
                </a:ext>
              </a:extLst>
            </p:cNvPr>
            <p:cNvSpPr/>
            <p:nvPr/>
          </p:nvSpPr>
          <p:spPr>
            <a:xfrm>
              <a:off x="6375399" y="5037330"/>
              <a:ext cx="794956" cy="629767"/>
            </a:xfrm>
            <a:prstGeom prst="rect">
              <a:avLst/>
            </a:prstGeom>
            <a:solidFill>
              <a:schemeClr val="lt1"/>
            </a:solidFill>
            <a:ln>
              <a:noFill/>
            </a:ln>
          </p:spPr>
          <p:txBody>
            <a:bodyPr spcFirstLastPara="1" wrap="square" lIns="137138" tIns="68550" rIns="137138" bIns="68550" anchor="ctr" anchorCtr="0">
              <a:noAutofit/>
            </a:bodyPr>
            <a:lstStyle/>
            <a:p>
              <a:pPr algn="ctr">
                <a:buClr>
                  <a:schemeClr val="lt1"/>
                </a:buClr>
                <a:buSzPts val="1800"/>
              </a:pPr>
              <a:endParaRPr sz="2700">
                <a:solidFill>
                  <a:srgbClr val="FFFFFF"/>
                </a:solidFill>
                <a:latin typeface="Quattrocento Sans"/>
                <a:ea typeface="Quattrocento Sans"/>
                <a:cs typeface="Quattrocento Sans"/>
                <a:sym typeface="Quattrocento Sans"/>
              </a:endParaRPr>
            </a:p>
          </p:txBody>
        </p:sp>
      </p:grpSp>
      <p:pic>
        <p:nvPicPr>
          <p:cNvPr id="25" name="Google Shape;221;p3">
            <a:extLst>
              <a:ext uri="{FF2B5EF4-FFF2-40B4-BE49-F238E27FC236}">
                <a16:creationId xmlns:a16="http://schemas.microsoft.com/office/drawing/2014/main" id="{B9D345F8-18A4-4341-A568-868DAB78BB04}"/>
              </a:ext>
            </a:extLst>
          </p:cNvPr>
          <p:cNvPicPr preferRelativeResize="0"/>
          <p:nvPr/>
        </p:nvPicPr>
        <p:blipFill rotWithShape="1">
          <a:blip r:embed="rId4">
            <a:alphaModFix/>
          </a:blip>
          <a:srcRect l="45864" t="20381" b="20186"/>
          <a:stretch/>
        </p:blipFill>
        <p:spPr>
          <a:xfrm>
            <a:off x="5437899" y="7799865"/>
            <a:ext cx="3911877" cy="2330135"/>
          </a:xfrm>
          <a:prstGeom prst="rect">
            <a:avLst/>
          </a:prstGeom>
          <a:noFill/>
          <a:ln>
            <a:noFill/>
          </a:ln>
        </p:spPr>
      </p:pic>
      <p:pic>
        <p:nvPicPr>
          <p:cNvPr id="30" name="Google Shape;226;p3" descr="A picture containing diagram&#10;&#10;Description automatically generated">
            <a:extLst>
              <a:ext uri="{FF2B5EF4-FFF2-40B4-BE49-F238E27FC236}">
                <a16:creationId xmlns:a16="http://schemas.microsoft.com/office/drawing/2014/main" id="{7A527D1D-2A02-4EB2-8439-676F3B46BBD1}"/>
              </a:ext>
            </a:extLst>
          </p:cNvPr>
          <p:cNvPicPr preferRelativeResize="0"/>
          <p:nvPr/>
        </p:nvPicPr>
        <p:blipFill rotWithShape="1">
          <a:blip r:embed="rId5">
            <a:alphaModFix/>
          </a:blip>
          <a:srcRect l="14659" t="50463" b="2335"/>
          <a:stretch/>
        </p:blipFill>
        <p:spPr>
          <a:xfrm>
            <a:off x="0" y="8155409"/>
            <a:ext cx="6059145" cy="2128737"/>
          </a:xfrm>
          <a:prstGeom prst="rect">
            <a:avLst/>
          </a:prstGeom>
          <a:noFill/>
          <a:ln>
            <a:noFill/>
          </a:ln>
        </p:spPr>
      </p:pic>
      <p:sp>
        <p:nvSpPr>
          <p:cNvPr id="31" name="Google Shape;227;p3">
            <a:extLst>
              <a:ext uri="{FF2B5EF4-FFF2-40B4-BE49-F238E27FC236}">
                <a16:creationId xmlns:a16="http://schemas.microsoft.com/office/drawing/2014/main" id="{A3C0A799-B413-4789-B91B-D36568D53D82}"/>
              </a:ext>
            </a:extLst>
          </p:cNvPr>
          <p:cNvSpPr/>
          <p:nvPr/>
        </p:nvSpPr>
        <p:spPr>
          <a:xfrm>
            <a:off x="0" y="7353300"/>
            <a:ext cx="1143000" cy="1458567"/>
          </a:xfrm>
          <a:prstGeom prst="rect">
            <a:avLst/>
          </a:prstGeom>
          <a:solidFill>
            <a:schemeClr val="lt1"/>
          </a:solidFill>
          <a:ln>
            <a:noFill/>
          </a:ln>
        </p:spPr>
        <p:txBody>
          <a:bodyPr spcFirstLastPara="1" wrap="square" lIns="137138" tIns="68550" rIns="137138" bIns="68550" anchor="ctr" anchorCtr="0">
            <a:noAutofit/>
          </a:bodyPr>
          <a:lstStyle/>
          <a:p>
            <a:pPr algn="ctr">
              <a:buClr>
                <a:schemeClr val="lt1"/>
              </a:buClr>
              <a:buSzPts val="1800"/>
            </a:pPr>
            <a:endParaRPr sz="2700">
              <a:solidFill>
                <a:srgbClr val="FFFFFF"/>
              </a:solidFill>
              <a:latin typeface="Quattrocento Sans"/>
              <a:ea typeface="Quattrocento Sans"/>
              <a:cs typeface="Quattrocento Sans"/>
              <a:sym typeface="Quattrocento Sans"/>
            </a:endParaRPr>
          </a:p>
        </p:txBody>
      </p:sp>
      <p:cxnSp>
        <p:nvCxnSpPr>
          <p:cNvPr id="32" name="Google Shape;229;p3">
            <a:extLst>
              <a:ext uri="{FF2B5EF4-FFF2-40B4-BE49-F238E27FC236}">
                <a16:creationId xmlns:a16="http://schemas.microsoft.com/office/drawing/2014/main" id="{2192E092-3105-49DC-B56B-6E886AD22B50}"/>
              </a:ext>
            </a:extLst>
          </p:cNvPr>
          <p:cNvCxnSpPr/>
          <p:nvPr/>
        </p:nvCxnSpPr>
        <p:spPr>
          <a:xfrm>
            <a:off x="5562600" y="9347456"/>
            <a:ext cx="634050" cy="0"/>
          </a:xfrm>
          <a:prstGeom prst="straightConnector1">
            <a:avLst/>
          </a:prstGeom>
          <a:noFill/>
          <a:ln w="76200" cap="flat" cmpd="sng">
            <a:solidFill>
              <a:srgbClr val="DABC26"/>
            </a:solidFill>
            <a:prstDash val="solid"/>
            <a:miter lim="800000"/>
            <a:headEnd type="none" w="sm" len="sm"/>
            <a:tailEnd type="triangle" w="med" len="med"/>
          </a:ln>
        </p:spPr>
      </p:cxnSp>
      <p:cxnSp>
        <p:nvCxnSpPr>
          <p:cNvPr id="33" name="Google Shape;230;p3">
            <a:extLst>
              <a:ext uri="{FF2B5EF4-FFF2-40B4-BE49-F238E27FC236}">
                <a16:creationId xmlns:a16="http://schemas.microsoft.com/office/drawing/2014/main" id="{8AFE9871-63CA-4DCF-B0AF-C5FB022FFC88}"/>
              </a:ext>
            </a:extLst>
          </p:cNvPr>
          <p:cNvCxnSpPr/>
          <p:nvPr/>
        </p:nvCxnSpPr>
        <p:spPr>
          <a:xfrm>
            <a:off x="12420600" y="9347456"/>
            <a:ext cx="634050" cy="0"/>
          </a:xfrm>
          <a:prstGeom prst="straightConnector1">
            <a:avLst/>
          </a:prstGeom>
          <a:noFill/>
          <a:ln w="76200" cap="flat" cmpd="sng">
            <a:solidFill>
              <a:srgbClr val="BF5804"/>
            </a:solidFill>
            <a:prstDash val="solid"/>
            <a:miter lim="800000"/>
            <a:headEnd type="none" w="sm" len="sm"/>
            <a:tailEnd type="triangle" w="med" len="med"/>
          </a:ln>
        </p:spPr>
      </p:cxnSp>
      <p:grpSp>
        <p:nvGrpSpPr>
          <p:cNvPr id="34" name="Google Shape;231;p3">
            <a:extLst>
              <a:ext uri="{FF2B5EF4-FFF2-40B4-BE49-F238E27FC236}">
                <a16:creationId xmlns:a16="http://schemas.microsoft.com/office/drawing/2014/main" id="{45169D43-7E5E-4616-BD7F-68D3788FAF00}"/>
              </a:ext>
            </a:extLst>
          </p:cNvPr>
          <p:cNvGrpSpPr/>
          <p:nvPr/>
        </p:nvGrpSpPr>
        <p:grpSpPr>
          <a:xfrm>
            <a:off x="13239902" y="7359440"/>
            <a:ext cx="5052927" cy="2811171"/>
            <a:chOff x="9267626" y="4560218"/>
            <a:chExt cx="3824265" cy="2127612"/>
          </a:xfrm>
        </p:grpSpPr>
        <p:pic>
          <p:nvPicPr>
            <p:cNvPr id="35" name="Google Shape;232;p3" descr="Diagram&#10;&#10;Description automatically generated with medium confidence">
              <a:extLst>
                <a:ext uri="{FF2B5EF4-FFF2-40B4-BE49-F238E27FC236}">
                  <a16:creationId xmlns:a16="http://schemas.microsoft.com/office/drawing/2014/main" id="{B7CE85DF-607C-4B57-BEAC-40CA5313FBC9}"/>
                </a:ext>
              </a:extLst>
            </p:cNvPr>
            <p:cNvPicPr preferRelativeResize="0"/>
            <p:nvPr/>
          </p:nvPicPr>
          <p:blipFill rotWithShape="1">
            <a:blip r:embed="rId6">
              <a:alphaModFix/>
            </a:blip>
            <a:srcRect l="31105" t="24775" r="-1" b="16225"/>
            <a:stretch/>
          </p:blipFill>
          <p:spPr>
            <a:xfrm>
              <a:off x="9267626" y="5198459"/>
              <a:ext cx="2905540" cy="1489371"/>
            </a:xfrm>
            <a:prstGeom prst="rect">
              <a:avLst/>
            </a:prstGeom>
            <a:noFill/>
            <a:ln>
              <a:noFill/>
            </a:ln>
          </p:spPr>
        </p:pic>
        <p:pic>
          <p:nvPicPr>
            <p:cNvPr id="36" name="Google Shape;233;p3" descr="Diagram&#10;&#10;Description automatically generated">
              <a:extLst>
                <a:ext uri="{FF2B5EF4-FFF2-40B4-BE49-F238E27FC236}">
                  <a16:creationId xmlns:a16="http://schemas.microsoft.com/office/drawing/2014/main" id="{7A9612FB-9DE1-46D2-A97D-1582BE000FE9}"/>
                </a:ext>
              </a:extLst>
            </p:cNvPr>
            <p:cNvPicPr preferRelativeResize="0"/>
            <p:nvPr/>
          </p:nvPicPr>
          <p:blipFill rotWithShape="1">
            <a:blip r:embed="rId7">
              <a:alphaModFix/>
            </a:blip>
            <a:srcRect l="36718" t="32418" r="42278" b="13830"/>
            <a:stretch/>
          </p:blipFill>
          <p:spPr>
            <a:xfrm>
              <a:off x="11739144" y="4560218"/>
              <a:ext cx="1352747" cy="2107292"/>
            </a:xfrm>
            <a:prstGeom prst="rect">
              <a:avLst/>
            </a:prstGeom>
            <a:noFill/>
            <a:ln>
              <a:noFill/>
            </a:ln>
          </p:spPr>
        </p:pic>
      </p:grpSp>
      <p:cxnSp>
        <p:nvCxnSpPr>
          <p:cNvPr id="37" name="Google Shape;234;p3">
            <a:extLst>
              <a:ext uri="{FF2B5EF4-FFF2-40B4-BE49-F238E27FC236}">
                <a16:creationId xmlns:a16="http://schemas.microsoft.com/office/drawing/2014/main" id="{F45ED40D-7AA1-40CE-8F75-1AA7F6B69D14}"/>
              </a:ext>
            </a:extLst>
          </p:cNvPr>
          <p:cNvCxnSpPr/>
          <p:nvPr/>
        </p:nvCxnSpPr>
        <p:spPr>
          <a:xfrm>
            <a:off x="9188487" y="9329168"/>
            <a:ext cx="634050" cy="0"/>
          </a:xfrm>
          <a:prstGeom prst="straightConnector1">
            <a:avLst/>
          </a:prstGeom>
          <a:noFill/>
          <a:ln w="76200" cap="flat" cmpd="sng">
            <a:solidFill>
              <a:srgbClr val="FF8E4C"/>
            </a:solidFill>
            <a:prstDash val="solid"/>
            <a:miter lim="800000"/>
            <a:headEnd type="none" w="sm" len="sm"/>
            <a:tailEnd type="triangle" w="med" len="med"/>
          </a:ln>
        </p:spPr>
      </p:cxnSp>
      <p:pic>
        <p:nvPicPr>
          <p:cNvPr id="38" name="Google Shape;235;p3" descr="Diagram&#10;&#10;Description automatically generated with medium confidence">
            <a:extLst>
              <a:ext uri="{FF2B5EF4-FFF2-40B4-BE49-F238E27FC236}">
                <a16:creationId xmlns:a16="http://schemas.microsoft.com/office/drawing/2014/main" id="{CD789872-A4E4-4FE5-A787-FF14B8AD92BC}"/>
              </a:ext>
            </a:extLst>
          </p:cNvPr>
          <p:cNvPicPr preferRelativeResize="0"/>
          <p:nvPr/>
        </p:nvPicPr>
        <p:blipFill rotWithShape="1">
          <a:blip r:embed="rId6">
            <a:alphaModFix/>
          </a:blip>
          <a:srcRect l="63175" t="30715" r="6640" b="62850"/>
          <a:stretch/>
        </p:blipFill>
        <p:spPr>
          <a:xfrm>
            <a:off x="14609205" y="8402616"/>
            <a:ext cx="1681923" cy="214605"/>
          </a:xfrm>
          <a:prstGeom prst="rect">
            <a:avLst/>
          </a:prstGeom>
          <a:noFill/>
          <a:ln>
            <a:noFill/>
          </a:ln>
        </p:spPr>
      </p:pic>
      <p:sp>
        <p:nvSpPr>
          <p:cNvPr id="21" name="Google Shape;236;p3">
            <a:extLst>
              <a:ext uri="{FF2B5EF4-FFF2-40B4-BE49-F238E27FC236}">
                <a16:creationId xmlns:a16="http://schemas.microsoft.com/office/drawing/2014/main" id="{9B5364D6-BFFC-42AA-A057-DC8D7E1213D9}"/>
              </a:ext>
            </a:extLst>
          </p:cNvPr>
          <p:cNvSpPr txBox="1">
            <a:spLocks/>
          </p:cNvSpPr>
          <p:nvPr/>
        </p:nvSpPr>
        <p:spPr>
          <a:xfrm>
            <a:off x="1509142" y="1021142"/>
            <a:ext cx="16026690" cy="7119117"/>
          </a:xfrm>
          <a:prstGeom prst="rect">
            <a:avLst/>
          </a:prstGeom>
          <a:noFill/>
          <a:ln>
            <a:noFill/>
          </a:ln>
        </p:spPr>
        <p:txBody>
          <a:bodyPr spcFirstLastPara="1" wrap="square" lIns="0" tIns="68550" rIns="0" bIns="685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Clr>
                <a:schemeClr val="dk1"/>
              </a:buClr>
              <a:buSzPts val="1800"/>
              <a:buNone/>
            </a:pPr>
            <a:r>
              <a:rPr lang="en-US" sz="3400" b="1" dirty="0">
                <a:latin typeface="Open Sans"/>
                <a:ea typeface="Open Sans"/>
                <a:cs typeface="Open Sans"/>
              </a:rPr>
              <a:t>In July 2022</a:t>
            </a:r>
            <a:r>
              <a:rPr lang="en-US" sz="3400" dirty="0">
                <a:latin typeface="Open Sans"/>
                <a:ea typeface="Open Sans"/>
                <a:cs typeface="Open Sans"/>
              </a:rPr>
              <a:t>, The Department of Youth Development (DYD) was established, with the task of reimagining youth justice and implementing a “</a:t>
            </a:r>
            <a:r>
              <a:rPr lang="en-US" sz="3400" b="1" u="sng" dirty="0">
                <a:latin typeface="Open Sans"/>
                <a:ea typeface="Open Sans"/>
                <a:cs typeface="Open Sans"/>
              </a:rPr>
              <a:t>care-first</a:t>
            </a:r>
            <a:r>
              <a:rPr lang="en-US" sz="3400" dirty="0">
                <a:latin typeface="Open Sans"/>
                <a:ea typeface="Open Sans"/>
                <a:cs typeface="Open Sans"/>
              </a:rPr>
              <a:t>” youth justice system that would be </a:t>
            </a:r>
            <a:r>
              <a:rPr lang="en-US" sz="3400" b="1" u="sng" dirty="0">
                <a:latin typeface="Open Sans"/>
                <a:ea typeface="Open Sans"/>
                <a:cs typeface="Open Sans"/>
              </a:rPr>
              <a:t>meaningfully different in process and outcomes</a:t>
            </a:r>
            <a:r>
              <a:rPr lang="en-US" sz="3400" b="1" dirty="0">
                <a:latin typeface="Open Sans"/>
                <a:ea typeface="Open Sans"/>
                <a:cs typeface="Open Sans"/>
              </a:rPr>
              <a:t> </a:t>
            </a:r>
            <a:r>
              <a:rPr lang="en-US" sz="3400" dirty="0">
                <a:latin typeface="Open Sans"/>
                <a:ea typeface="Open Sans"/>
                <a:cs typeface="Open Sans"/>
              </a:rPr>
              <a:t>from the current system.</a:t>
            </a:r>
            <a:endParaRPr lang="en-US" sz="34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Clr>
                <a:schemeClr val="dk1"/>
              </a:buClr>
              <a:buSzPts val="1800"/>
              <a:buNone/>
            </a:pPr>
            <a:endParaRPr lang="en-US" sz="34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spcBef>
                <a:spcPts val="0"/>
              </a:spcBef>
              <a:buClr>
                <a:schemeClr val="dk1"/>
              </a:buClr>
              <a:buSzPts val="1800"/>
              <a:buNone/>
            </a:pPr>
            <a:r>
              <a:rPr lang="en-US" sz="3400" dirty="0">
                <a:latin typeface="Open Sans"/>
                <a:ea typeface="Open Sans"/>
                <a:cs typeface="Open Sans"/>
              </a:rPr>
              <a:t>DYD’s creation was an acknowledgement that youth justice system involvement is a social determinant of health that is both driven by and a major contributor to community disinvestment and structural racism. </a:t>
            </a:r>
          </a:p>
          <a:p>
            <a:pPr marL="0" indent="0">
              <a:lnSpc>
                <a:spcPct val="120000"/>
              </a:lnSpc>
              <a:spcBef>
                <a:spcPts val="0"/>
              </a:spcBef>
              <a:buClr>
                <a:schemeClr val="dk1"/>
              </a:buClr>
              <a:buSzPts val="1800"/>
              <a:buNone/>
            </a:pPr>
            <a:endParaRPr lang="en-US" sz="3400" dirty="0">
              <a:latin typeface="Open Sans"/>
              <a:ea typeface="Open Sans"/>
              <a:cs typeface="Open Sans"/>
            </a:endParaRPr>
          </a:p>
          <a:p>
            <a:pPr marL="0" indent="0">
              <a:lnSpc>
                <a:spcPct val="120000"/>
              </a:lnSpc>
              <a:spcBef>
                <a:spcPts val="0"/>
              </a:spcBef>
              <a:buClr>
                <a:schemeClr val="dk1"/>
              </a:buClr>
              <a:buSzPts val="1800"/>
              <a:buNone/>
            </a:pPr>
            <a:r>
              <a:rPr lang="en-US" sz="3400" dirty="0">
                <a:solidFill>
                  <a:srgbClr val="C00000"/>
                </a:solidFill>
                <a:highlight>
                  <a:srgbClr val="FDFCCB"/>
                </a:highlight>
                <a:latin typeface="Open Sans"/>
                <a:ea typeface="Open Sans"/>
                <a:cs typeface="Open Sans"/>
              </a:rPr>
              <a:t>What’s one thing you’d expect a “care-first” youth justice system to do?</a:t>
            </a:r>
          </a:p>
        </p:txBody>
      </p:sp>
    </p:spTree>
    <p:extLst>
      <p:ext uri="{BB962C8B-B14F-4D97-AF65-F5344CB8AC3E}">
        <p14:creationId xmlns:p14="http://schemas.microsoft.com/office/powerpoint/2010/main" val="295819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2702B1-E28C-4495-BBCD-3E7F151D7B1D}"/>
              </a:ext>
            </a:extLst>
          </p:cNvPr>
          <p:cNvGrpSpPr/>
          <p:nvPr/>
        </p:nvGrpSpPr>
        <p:grpSpPr>
          <a:xfrm>
            <a:off x="1637070" y="1061882"/>
            <a:ext cx="14737326" cy="9101243"/>
            <a:chOff x="1316292" y="1120875"/>
            <a:chExt cx="14737326" cy="9101243"/>
          </a:xfrm>
        </p:grpSpPr>
        <p:grpSp>
          <p:nvGrpSpPr>
            <p:cNvPr id="13" name="Group 12">
              <a:extLst>
                <a:ext uri="{FF2B5EF4-FFF2-40B4-BE49-F238E27FC236}">
                  <a16:creationId xmlns:a16="http://schemas.microsoft.com/office/drawing/2014/main" id="{D30D951B-B582-42F1-B038-D330529CE79B}"/>
                </a:ext>
              </a:extLst>
            </p:cNvPr>
            <p:cNvGrpSpPr/>
            <p:nvPr/>
          </p:nvGrpSpPr>
          <p:grpSpPr>
            <a:xfrm>
              <a:off x="1316292" y="1120875"/>
              <a:ext cx="14737326" cy="8811419"/>
              <a:chOff x="10688666" y="5470979"/>
              <a:chExt cx="6584070" cy="4473121"/>
            </a:xfrm>
          </p:grpSpPr>
          <p:pic>
            <p:nvPicPr>
              <p:cNvPr id="8" name="Picture 7" descr="Chart, line chart&#10;&#10;Description automatically generated">
                <a:extLst>
                  <a:ext uri="{FF2B5EF4-FFF2-40B4-BE49-F238E27FC236}">
                    <a16:creationId xmlns:a16="http://schemas.microsoft.com/office/drawing/2014/main" id="{9B420E76-398E-4519-B937-5B4A8B37082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173" b="4198"/>
              <a:stretch/>
            </p:blipFill>
            <p:spPr>
              <a:xfrm>
                <a:off x="11098832" y="5560159"/>
                <a:ext cx="6173904" cy="4383941"/>
              </a:xfrm>
              <a:prstGeom prst="rect">
                <a:avLst/>
              </a:prstGeom>
            </p:spPr>
          </p:pic>
          <p:sp>
            <p:nvSpPr>
              <p:cNvPr id="12" name="Rectangle 11">
                <a:extLst>
                  <a:ext uri="{FF2B5EF4-FFF2-40B4-BE49-F238E27FC236}">
                    <a16:creationId xmlns:a16="http://schemas.microsoft.com/office/drawing/2014/main" id="{1B515F00-256F-4DF9-A697-6CDACE5A70D7}"/>
                  </a:ext>
                </a:extLst>
              </p:cNvPr>
              <p:cNvSpPr/>
              <p:nvPr/>
            </p:nvSpPr>
            <p:spPr>
              <a:xfrm>
                <a:off x="10688666" y="5470979"/>
                <a:ext cx="4882288" cy="473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endParaRPr>
              </a:p>
            </p:txBody>
          </p:sp>
        </p:grpSp>
        <p:sp>
          <p:nvSpPr>
            <p:cNvPr id="5" name="Oval 4">
              <a:extLst>
                <a:ext uri="{FF2B5EF4-FFF2-40B4-BE49-F238E27FC236}">
                  <a16:creationId xmlns:a16="http://schemas.microsoft.com/office/drawing/2014/main" id="{2F155D0E-1CF5-4EAA-9B56-8D9ED5A6F068}"/>
                </a:ext>
              </a:extLst>
            </p:cNvPr>
            <p:cNvSpPr/>
            <p:nvPr/>
          </p:nvSpPr>
          <p:spPr>
            <a:xfrm>
              <a:off x="4188542" y="9863873"/>
              <a:ext cx="294968" cy="244093"/>
            </a:xfrm>
            <a:prstGeom prst="ellipse">
              <a:avLst/>
            </a:prstGeom>
            <a:solidFill>
              <a:srgbClr val="662D91"/>
            </a:solidFill>
            <a:ln w="38100">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88A598-035B-47EA-A03A-0093333079E5}"/>
                </a:ext>
              </a:extLst>
            </p:cNvPr>
            <p:cNvSpPr txBox="1"/>
            <p:nvPr/>
          </p:nvSpPr>
          <p:spPr>
            <a:xfrm>
              <a:off x="3240006" y="9760453"/>
              <a:ext cx="786690" cy="461665"/>
            </a:xfrm>
            <a:prstGeom prst="rect">
              <a:avLst/>
            </a:prstGeom>
            <a:noFill/>
          </p:spPr>
          <p:txBody>
            <a:bodyPr wrap="none" rtlCol="0">
              <a:spAutoFit/>
            </a:bodyPr>
            <a:lstStyle/>
            <a:p>
              <a:r>
                <a:rPr lang="en-US" sz="2400" dirty="0"/>
                <a:t>Total</a:t>
              </a:r>
            </a:p>
          </p:txBody>
        </p:sp>
      </p:grpSp>
      <p:sp>
        <p:nvSpPr>
          <p:cNvPr id="9" name="TextBox 8">
            <a:extLst>
              <a:ext uri="{FF2B5EF4-FFF2-40B4-BE49-F238E27FC236}">
                <a16:creationId xmlns:a16="http://schemas.microsoft.com/office/drawing/2014/main" id="{E5FA35EE-0F54-4845-8416-7F8ECF8F5C92}"/>
              </a:ext>
            </a:extLst>
          </p:cNvPr>
          <p:cNvSpPr txBox="1"/>
          <p:nvPr/>
        </p:nvSpPr>
        <p:spPr>
          <a:xfrm>
            <a:off x="3023421" y="1061882"/>
            <a:ext cx="11094092" cy="1200329"/>
          </a:xfrm>
          <a:prstGeom prst="rect">
            <a:avLst/>
          </a:prstGeom>
          <a:noFill/>
        </p:spPr>
        <p:txBody>
          <a:bodyPr wrap="square" rtlCol="0">
            <a:spAutoFit/>
          </a:bodyPr>
          <a:lstStyle/>
          <a:p>
            <a:r>
              <a:rPr lang="en-US" sz="2400" b="1" u="sng" dirty="0">
                <a:solidFill>
                  <a:schemeClr val="tx1"/>
                </a:solidFill>
              </a:rPr>
              <a:t>Fig. 1</a:t>
            </a:r>
            <a:r>
              <a:rPr lang="en-US" sz="2400" dirty="0">
                <a:solidFill>
                  <a:schemeClr val="tx1"/>
                </a:solidFill>
              </a:rPr>
              <a:t>: Reduction in Overall </a:t>
            </a:r>
            <a:r>
              <a:rPr lang="en-US" sz="2400" dirty="0"/>
              <a:t>Petitions Filed </a:t>
            </a:r>
            <a:r>
              <a:rPr lang="en-US" sz="2400" dirty="0">
                <a:solidFill>
                  <a:schemeClr val="tx1"/>
                </a:solidFill>
              </a:rPr>
              <a:t>and Increase in Disparities by Race / Ethnicity in Los Angeles County, 2008 - 2018</a:t>
            </a:r>
          </a:p>
          <a:p>
            <a:endParaRPr lang="en-US" sz="2400" dirty="0"/>
          </a:p>
        </p:txBody>
      </p:sp>
    </p:spTree>
    <p:extLst>
      <p:ext uri="{BB962C8B-B14F-4D97-AF65-F5344CB8AC3E}">
        <p14:creationId xmlns:p14="http://schemas.microsoft.com/office/powerpoint/2010/main" val="89332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 name="Group 1">
            <a:extLst>
              <a:ext uri="{FF2B5EF4-FFF2-40B4-BE49-F238E27FC236}">
                <a16:creationId xmlns:a16="http://schemas.microsoft.com/office/drawing/2014/main" id="{FCEEFFBA-04E7-4A63-8BF2-1765855093A2}"/>
              </a:ext>
            </a:extLst>
          </p:cNvPr>
          <p:cNvGrpSpPr/>
          <p:nvPr/>
        </p:nvGrpSpPr>
        <p:grpSpPr>
          <a:xfrm>
            <a:off x="929624" y="6302847"/>
            <a:ext cx="16166804" cy="3984153"/>
            <a:chOff x="929624" y="6302847"/>
            <a:chExt cx="16166804" cy="3984153"/>
          </a:xfrm>
        </p:grpSpPr>
        <p:grpSp>
          <p:nvGrpSpPr>
            <p:cNvPr id="244" name="Google Shape;244;p4"/>
            <p:cNvGrpSpPr/>
            <p:nvPr/>
          </p:nvGrpSpPr>
          <p:grpSpPr>
            <a:xfrm>
              <a:off x="929624" y="6302847"/>
              <a:ext cx="16166804" cy="3984153"/>
              <a:chOff x="794381" y="3700248"/>
              <a:chExt cx="10777869" cy="2656102"/>
            </a:xfrm>
          </p:grpSpPr>
          <p:grpSp>
            <p:nvGrpSpPr>
              <p:cNvPr id="245" name="Google Shape;245;p4"/>
              <p:cNvGrpSpPr/>
              <p:nvPr/>
            </p:nvGrpSpPr>
            <p:grpSpPr>
              <a:xfrm>
                <a:off x="794381" y="3955842"/>
                <a:ext cx="6690940" cy="2400508"/>
                <a:chOff x="1919660" y="3776455"/>
                <a:chExt cx="6690940" cy="2400508"/>
              </a:xfrm>
            </p:grpSpPr>
            <p:pic>
              <p:nvPicPr>
                <p:cNvPr id="246" name="Google Shape;246;p4" descr="A group of people standing in front of a house&#10;&#10;Description automatically generated with low confidence"/>
                <p:cNvPicPr preferRelativeResize="0"/>
                <p:nvPr/>
              </p:nvPicPr>
              <p:blipFill rotWithShape="1">
                <a:blip r:embed="rId3">
                  <a:alphaModFix/>
                </a:blip>
                <a:srcRect/>
                <a:stretch/>
              </p:blipFill>
              <p:spPr>
                <a:xfrm>
                  <a:off x="1919660" y="3776455"/>
                  <a:ext cx="6690940" cy="2400508"/>
                </a:xfrm>
                <a:prstGeom prst="rect">
                  <a:avLst/>
                </a:prstGeom>
                <a:noFill/>
                <a:ln>
                  <a:noFill/>
                </a:ln>
              </p:spPr>
            </p:pic>
            <p:sp>
              <p:nvSpPr>
                <p:cNvPr id="247" name="Google Shape;247;p4"/>
                <p:cNvSpPr/>
                <p:nvPr/>
              </p:nvSpPr>
              <p:spPr>
                <a:xfrm>
                  <a:off x="1920949" y="3776455"/>
                  <a:ext cx="2020186" cy="48909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ctr"/>
                  <a:endParaRPr sz="2700">
                    <a:solidFill>
                      <a:schemeClr val="lt1"/>
                    </a:solidFill>
                    <a:latin typeface="Open Sans"/>
                    <a:ea typeface="Open Sans"/>
                    <a:cs typeface="Open Sans"/>
                    <a:sym typeface="Open Sans"/>
                  </a:endParaRPr>
                </a:p>
              </p:txBody>
            </p:sp>
          </p:grpSp>
          <p:pic>
            <p:nvPicPr>
              <p:cNvPr id="248" name="Google Shape;248;p4" descr="Diagram, icon, funnel chart&#10;&#10;Description automatically generated"/>
              <p:cNvPicPr preferRelativeResize="0"/>
              <p:nvPr/>
            </p:nvPicPr>
            <p:blipFill rotWithShape="1">
              <a:blip r:embed="rId4">
                <a:alphaModFix/>
              </a:blip>
              <a:srcRect/>
              <a:stretch/>
            </p:blipFill>
            <p:spPr>
              <a:xfrm>
                <a:off x="7784782" y="3700248"/>
                <a:ext cx="3787468" cy="2476715"/>
              </a:xfrm>
              <a:prstGeom prst="rect">
                <a:avLst/>
              </a:prstGeom>
              <a:noFill/>
              <a:ln>
                <a:noFill/>
              </a:ln>
            </p:spPr>
          </p:pic>
        </p:grpSp>
        <p:cxnSp>
          <p:nvCxnSpPr>
            <p:cNvPr id="249" name="Google Shape;249;p4"/>
            <p:cNvCxnSpPr/>
            <p:nvPr/>
          </p:nvCxnSpPr>
          <p:spPr>
            <a:xfrm>
              <a:off x="10773383" y="8294924"/>
              <a:ext cx="634050" cy="0"/>
            </a:xfrm>
            <a:prstGeom prst="straightConnector1">
              <a:avLst/>
            </a:prstGeom>
            <a:noFill/>
            <a:ln w="76200" cap="flat" cmpd="sng">
              <a:solidFill>
                <a:srgbClr val="FF8E4C"/>
              </a:solidFill>
              <a:prstDash val="solid"/>
              <a:miter lim="800000"/>
              <a:headEnd type="none" w="sm" len="sm"/>
              <a:tailEnd type="triangle" w="med" len="med"/>
            </a:ln>
          </p:spPr>
        </p:cxnSp>
      </p:grpSp>
      <p:sp>
        <p:nvSpPr>
          <p:cNvPr id="7" name="Rectangle 6">
            <a:extLst>
              <a:ext uri="{FF2B5EF4-FFF2-40B4-BE49-F238E27FC236}">
                <a16:creationId xmlns:a16="http://schemas.microsoft.com/office/drawing/2014/main" id="{8F2EB7CD-B5C0-4364-BB36-C66BBF9256DA}"/>
              </a:ext>
            </a:extLst>
          </p:cNvPr>
          <p:cNvSpPr/>
          <p:nvPr/>
        </p:nvSpPr>
        <p:spPr>
          <a:xfrm>
            <a:off x="558006" y="1074057"/>
            <a:ext cx="2504508" cy="711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Google Shape;241;p4"/>
          <p:cNvSpPr txBox="1">
            <a:spLocks noGrp="1"/>
          </p:cNvSpPr>
          <p:nvPr>
            <p:ph type="title" idx="4294967295"/>
          </p:nvPr>
        </p:nvSpPr>
        <p:spPr>
          <a:xfrm>
            <a:off x="486569" y="826861"/>
            <a:ext cx="16786565" cy="1989137"/>
          </a:xfrm>
          <a:prstGeom prst="rect">
            <a:avLst/>
          </a:prstGeom>
          <a:noFill/>
          <a:ln>
            <a:noFill/>
          </a:ln>
        </p:spPr>
        <p:txBody>
          <a:bodyPr spcFirstLastPara="1" wrap="square" lIns="137138" tIns="68550" rIns="137138" bIns="68550" anchor="ctr" anchorCtr="0">
            <a:noAutofit/>
          </a:bodyPr>
          <a:lstStyle/>
          <a:p>
            <a:pPr algn="l">
              <a:buSzPts val="4000"/>
            </a:pPr>
            <a:r>
              <a:rPr lang="en-US" sz="5400" b="1" dirty="0"/>
              <a:t>Phase 1: </a:t>
            </a:r>
            <a:r>
              <a:rPr lang="en-US" sz="5400" dirty="0"/>
              <a:t>Impacted Youth and Community Leaders </a:t>
            </a:r>
            <a:br>
              <a:rPr lang="en-US" sz="5400" dirty="0">
                <a:cs typeface="Calibri"/>
              </a:rPr>
            </a:br>
            <a:r>
              <a:rPr lang="en-US" sz="5400" dirty="0"/>
              <a:t>Push Local Government to Focus on Restorative Justice</a:t>
            </a:r>
            <a:endParaRPr sz="4000" dirty="0"/>
          </a:p>
        </p:txBody>
      </p:sp>
      <p:sp>
        <p:nvSpPr>
          <p:cNvPr id="242" name="Google Shape;242;p4"/>
          <p:cNvSpPr txBox="1">
            <a:spLocks noGrp="1"/>
          </p:cNvSpPr>
          <p:nvPr>
            <p:ph type="body" idx="4294967295"/>
          </p:nvPr>
        </p:nvSpPr>
        <p:spPr>
          <a:xfrm>
            <a:off x="486569" y="3001736"/>
            <a:ext cx="16987044" cy="6223000"/>
          </a:xfrm>
          <a:prstGeom prst="rect">
            <a:avLst/>
          </a:prstGeom>
          <a:noFill/>
          <a:ln>
            <a:noFill/>
          </a:ln>
        </p:spPr>
        <p:txBody>
          <a:bodyPr spcFirstLastPara="1" wrap="square" lIns="137138" tIns="68550" rIns="137138" bIns="68550" anchor="t" anchorCtr="0">
            <a:normAutofit/>
          </a:bodyPr>
          <a:lstStyle/>
          <a:p>
            <a:pPr marL="0" indent="0">
              <a:spcBef>
                <a:spcPts val="0"/>
              </a:spcBef>
              <a:buSzPts val="2800"/>
              <a:buNone/>
            </a:pPr>
            <a:r>
              <a:rPr lang="en-US" sz="4000" dirty="0">
                <a:latin typeface="Calibri Light" panose="020F0302020204030204" pitchFamily="34" charset="0"/>
                <a:cs typeface="Calibri Light" panose="020F0302020204030204" pitchFamily="34" charset="0"/>
              </a:rPr>
              <a:t>Empowered by decades of youth and community organizing, youth leaders helped launch a collaborative program and policy planning process focused on designing restorative alternatives to youth arrest.</a:t>
            </a:r>
            <a:endParaRPr sz="4000" dirty="0">
              <a:latin typeface="Calibri Light" panose="020F0302020204030204" pitchFamily="34" charset="0"/>
              <a:cs typeface="Calibri Light" panose="020F0302020204030204" pitchFamily="34" charset="0"/>
            </a:endParaRPr>
          </a:p>
          <a:p>
            <a:pPr marL="0" indent="0">
              <a:buSzPts val="300"/>
              <a:buNone/>
            </a:pPr>
            <a:endParaRPr lang="en-US" sz="700" dirty="0">
              <a:latin typeface="Calibri Light" panose="020F0302020204030204" pitchFamily="34" charset="0"/>
              <a:cs typeface="Calibri Light" panose="020F0302020204030204" pitchFamily="34" charset="0"/>
            </a:endParaRPr>
          </a:p>
          <a:p>
            <a:pPr marL="0" indent="0">
              <a:buSzPts val="300"/>
              <a:buNone/>
            </a:pPr>
            <a:endParaRPr lang="en-US" sz="700" dirty="0">
              <a:latin typeface="Calibri Light" panose="020F0302020204030204" pitchFamily="34" charset="0"/>
              <a:cs typeface="Calibri Light" panose="020F0302020204030204" pitchFamily="34" charset="0"/>
            </a:endParaRPr>
          </a:p>
          <a:p>
            <a:pPr marL="0" indent="0">
              <a:buSzPts val="2800"/>
              <a:buNone/>
            </a:pPr>
            <a:r>
              <a:rPr lang="en-US" sz="4000" dirty="0">
                <a:latin typeface="Calibri Light" panose="020F0302020204030204" pitchFamily="34" charset="0"/>
                <a:cs typeface="Calibri Light" panose="020F0302020204030204" pitchFamily="34" charset="0"/>
              </a:rPr>
              <a:t>Our shared goal was to develop a public health approach to improving community wellbeing and safety by equitably reducing youth justice system involvement.</a:t>
            </a:r>
            <a:endParaRPr sz="4000" dirty="0">
              <a:latin typeface="Calibri Light" panose="020F0302020204030204" pitchFamily="34" charset="0"/>
              <a:cs typeface="Calibri Light" panose="020F03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3" name="Rectangle 22">
            <a:extLst>
              <a:ext uri="{FF2B5EF4-FFF2-40B4-BE49-F238E27FC236}">
                <a16:creationId xmlns:a16="http://schemas.microsoft.com/office/drawing/2014/main" id="{5A2BEEAA-E3B8-4A47-984B-0B790DD841BD}"/>
              </a:ext>
            </a:extLst>
          </p:cNvPr>
          <p:cNvSpPr/>
          <p:nvPr/>
        </p:nvSpPr>
        <p:spPr>
          <a:xfrm>
            <a:off x="616062" y="1161141"/>
            <a:ext cx="2504508" cy="711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2BB7110-A618-4688-9211-A7E0DB7B8CCD}"/>
              </a:ext>
            </a:extLst>
          </p:cNvPr>
          <p:cNvGrpSpPr/>
          <p:nvPr/>
        </p:nvGrpSpPr>
        <p:grpSpPr>
          <a:xfrm>
            <a:off x="2387081" y="6917111"/>
            <a:ext cx="13513838" cy="3273753"/>
            <a:chOff x="1457513" y="6166440"/>
            <a:chExt cx="14748590" cy="3572874"/>
          </a:xfrm>
        </p:grpSpPr>
        <p:grpSp>
          <p:nvGrpSpPr>
            <p:cNvPr id="11" name="Google Shape;256;p5">
              <a:extLst>
                <a:ext uri="{FF2B5EF4-FFF2-40B4-BE49-F238E27FC236}">
                  <a16:creationId xmlns:a16="http://schemas.microsoft.com/office/drawing/2014/main" id="{8068E0D5-8BB2-471F-8D3D-F7EE208CF1C8}"/>
                </a:ext>
              </a:extLst>
            </p:cNvPr>
            <p:cNvGrpSpPr/>
            <p:nvPr/>
          </p:nvGrpSpPr>
          <p:grpSpPr>
            <a:xfrm>
              <a:off x="1457513" y="6166440"/>
              <a:ext cx="7385430" cy="3558675"/>
              <a:chOff x="895464" y="3804513"/>
              <a:chExt cx="4923620" cy="2372450"/>
            </a:xfrm>
          </p:grpSpPr>
          <p:grpSp>
            <p:nvGrpSpPr>
              <p:cNvPr id="19" name="Google Shape;257;p5">
                <a:extLst>
                  <a:ext uri="{FF2B5EF4-FFF2-40B4-BE49-F238E27FC236}">
                    <a16:creationId xmlns:a16="http://schemas.microsoft.com/office/drawing/2014/main" id="{D8D85F9C-D988-4E76-9C12-320376F3F3B3}"/>
                  </a:ext>
                </a:extLst>
              </p:cNvPr>
              <p:cNvGrpSpPr/>
              <p:nvPr/>
            </p:nvGrpSpPr>
            <p:grpSpPr>
              <a:xfrm>
                <a:off x="895464" y="3804513"/>
                <a:ext cx="4923620" cy="2372450"/>
                <a:chOff x="895464" y="3804513"/>
                <a:chExt cx="4923620" cy="2372450"/>
              </a:xfrm>
            </p:grpSpPr>
            <p:pic>
              <p:nvPicPr>
                <p:cNvPr id="21" name="Google Shape;258;p5" descr="Diagram&#10;&#10;Description automatically generated">
                  <a:extLst>
                    <a:ext uri="{FF2B5EF4-FFF2-40B4-BE49-F238E27FC236}">
                      <a16:creationId xmlns:a16="http://schemas.microsoft.com/office/drawing/2014/main" id="{2F980E5C-2EF7-4ECA-897D-1C094CC34F06}"/>
                    </a:ext>
                  </a:extLst>
                </p:cNvPr>
                <p:cNvPicPr preferRelativeResize="0"/>
                <p:nvPr/>
              </p:nvPicPr>
              <p:blipFill rotWithShape="1">
                <a:blip r:embed="rId3">
                  <a:alphaModFix/>
                </a:blip>
                <a:srcRect/>
                <a:stretch/>
              </p:blipFill>
              <p:spPr>
                <a:xfrm>
                  <a:off x="974814" y="3804513"/>
                  <a:ext cx="4844270" cy="2372450"/>
                </a:xfrm>
                <a:prstGeom prst="rect">
                  <a:avLst/>
                </a:prstGeom>
                <a:noFill/>
                <a:ln>
                  <a:noFill/>
                </a:ln>
              </p:spPr>
            </p:pic>
            <p:sp>
              <p:nvSpPr>
                <p:cNvPr id="22" name="Google Shape;259;p5">
                  <a:extLst>
                    <a:ext uri="{FF2B5EF4-FFF2-40B4-BE49-F238E27FC236}">
                      <a16:creationId xmlns:a16="http://schemas.microsoft.com/office/drawing/2014/main" id="{001DB2CD-EE7D-4455-A89B-CD348366BFB4}"/>
                    </a:ext>
                  </a:extLst>
                </p:cNvPr>
                <p:cNvSpPr/>
                <p:nvPr/>
              </p:nvSpPr>
              <p:spPr>
                <a:xfrm>
                  <a:off x="895464" y="3804513"/>
                  <a:ext cx="480237" cy="102019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ctr"/>
                  <a:endParaRPr sz="2700">
                    <a:solidFill>
                      <a:schemeClr val="lt1"/>
                    </a:solidFill>
                    <a:latin typeface="Open Sans"/>
                    <a:ea typeface="Open Sans"/>
                    <a:cs typeface="Open Sans"/>
                    <a:sym typeface="Open Sans"/>
                  </a:endParaRPr>
                </a:p>
              </p:txBody>
            </p:sp>
          </p:grpSp>
          <p:sp>
            <p:nvSpPr>
              <p:cNvPr id="20" name="Google Shape;260;p5">
                <a:extLst>
                  <a:ext uri="{FF2B5EF4-FFF2-40B4-BE49-F238E27FC236}">
                    <a16:creationId xmlns:a16="http://schemas.microsoft.com/office/drawing/2014/main" id="{43EB56C3-F042-4F8A-90D7-471754F8DFEE}"/>
                  </a:ext>
                </a:extLst>
              </p:cNvPr>
              <p:cNvSpPr/>
              <p:nvPr/>
            </p:nvSpPr>
            <p:spPr>
              <a:xfrm>
                <a:off x="2264569" y="4193381"/>
                <a:ext cx="3086100" cy="171450"/>
              </a:xfrm>
              <a:prstGeom prst="rect">
                <a:avLst/>
              </a:prstGeom>
              <a:solidFill>
                <a:srgbClr val="CDEAF1"/>
              </a:solidFill>
              <a:ln w="12700" cap="flat" cmpd="sng">
                <a:solidFill>
                  <a:srgbClr val="CDEAF1"/>
                </a:solidFill>
                <a:prstDash val="solid"/>
                <a:miter lim="800000"/>
                <a:headEnd type="none" w="sm" len="sm"/>
                <a:tailEnd type="none" w="sm" len="sm"/>
              </a:ln>
            </p:spPr>
            <p:txBody>
              <a:bodyPr spcFirstLastPara="1" wrap="square" lIns="137138" tIns="68550" rIns="137138" bIns="68550" anchor="ctr" anchorCtr="0">
                <a:noAutofit/>
              </a:bodyPr>
              <a:lstStyle/>
              <a:p>
                <a:pPr algn="ctr"/>
                <a:r>
                  <a:rPr lang="en-US" sz="1350" b="1">
                    <a:solidFill>
                      <a:schemeClr val="accent6">
                        <a:lumMod val="75000"/>
                      </a:schemeClr>
                    </a:solidFill>
                    <a:latin typeface="Open Sans"/>
                    <a:ea typeface="Open Sans"/>
                    <a:cs typeface="Open Sans"/>
                    <a:sym typeface="Open Sans"/>
                  </a:rPr>
                  <a:t>Youth Development Summit in July 2019</a:t>
                </a:r>
                <a:endParaRPr sz="2700">
                  <a:solidFill>
                    <a:schemeClr val="accent6">
                      <a:lumMod val="75000"/>
                    </a:schemeClr>
                  </a:solidFill>
                </a:endParaRPr>
              </a:p>
            </p:txBody>
          </p:sp>
        </p:grpSp>
        <p:grpSp>
          <p:nvGrpSpPr>
            <p:cNvPr id="12" name="Google Shape;261;p5">
              <a:extLst>
                <a:ext uri="{FF2B5EF4-FFF2-40B4-BE49-F238E27FC236}">
                  <a16:creationId xmlns:a16="http://schemas.microsoft.com/office/drawing/2014/main" id="{4065E0C4-5CA1-4AA3-817D-FBCEC90D696C}"/>
                </a:ext>
              </a:extLst>
            </p:cNvPr>
            <p:cNvGrpSpPr/>
            <p:nvPr/>
          </p:nvGrpSpPr>
          <p:grpSpPr>
            <a:xfrm>
              <a:off x="9854330" y="6166441"/>
              <a:ext cx="6351773" cy="3572873"/>
              <a:chOff x="6493342" y="3804513"/>
              <a:chExt cx="4234515" cy="2381915"/>
            </a:xfrm>
          </p:grpSpPr>
          <p:grpSp>
            <p:nvGrpSpPr>
              <p:cNvPr id="14" name="Google Shape;262;p5">
                <a:extLst>
                  <a:ext uri="{FF2B5EF4-FFF2-40B4-BE49-F238E27FC236}">
                    <a16:creationId xmlns:a16="http://schemas.microsoft.com/office/drawing/2014/main" id="{646CDB52-0307-463A-93E9-6E20DD583989}"/>
                  </a:ext>
                </a:extLst>
              </p:cNvPr>
              <p:cNvGrpSpPr/>
              <p:nvPr/>
            </p:nvGrpSpPr>
            <p:grpSpPr>
              <a:xfrm>
                <a:off x="6493342" y="3804513"/>
                <a:ext cx="4234515" cy="2381915"/>
                <a:chOff x="6493342" y="3804513"/>
                <a:chExt cx="4234515" cy="2381915"/>
              </a:xfrm>
            </p:grpSpPr>
            <p:pic>
              <p:nvPicPr>
                <p:cNvPr id="17" name="Google Shape;263;p5" descr="A picture containing diagram&#10;&#10;Description automatically generated">
                  <a:extLst>
                    <a:ext uri="{FF2B5EF4-FFF2-40B4-BE49-F238E27FC236}">
                      <a16:creationId xmlns:a16="http://schemas.microsoft.com/office/drawing/2014/main" id="{395734E1-D2C5-4430-B1FA-FFB2F9BC5E14}"/>
                    </a:ext>
                  </a:extLst>
                </p:cNvPr>
                <p:cNvPicPr preferRelativeResize="0"/>
                <p:nvPr/>
              </p:nvPicPr>
              <p:blipFill rotWithShape="1">
                <a:blip r:embed="rId4">
                  <a:alphaModFix/>
                </a:blip>
                <a:srcRect/>
                <a:stretch/>
              </p:blipFill>
              <p:spPr>
                <a:xfrm>
                  <a:off x="6493342" y="3804513"/>
                  <a:ext cx="4234515" cy="2381915"/>
                </a:xfrm>
                <a:prstGeom prst="rect">
                  <a:avLst/>
                </a:prstGeom>
                <a:noFill/>
                <a:ln>
                  <a:noFill/>
                </a:ln>
              </p:spPr>
            </p:pic>
            <p:sp>
              <p:nvSpPr>
                <p:cNvPr id="18" name="Google Shape;264;p5">
                  <a:extLst>
                    <a:ext uri="{FF2B5EF4-FFF2-40B4-BE49-F238E27FC236}">
                      <a16:creationId xmlns:a16="http://schemas.microsoft.com/office/drawing/2014/main" id="{D68B30B0-D61B-4659-A04F-B54BC749DE53}"/>
                    </a:ext>
                  </a:extLst>
                </p:cNvPr>
                <p:cNvSpPr/>
                <p:nvPr/>
              </p:nvSpPr>
              <p:spPr>
                <a:xfrm>
                  <a:off x="6622256" y="4155173"/>
                  <a:ext cx="1307307" cy="400265"/>
                </a:xfrm>
                <a:prstGeom prst="rect">
                  <a:avLst/>
                </a:prstGeom>
                <a:solidFill>
                  <a:srgbClr val="2DAFC6"/>
                </a:solidFill>
                <a:ln w="12700" cap="flat" cmpd="sng">
                  <a:solidFill>
                    <a:srgbClr val="2DAFC6"/>
                  </a:solidFill>
                  <a:prstDash val="solid"/>
                  <a:miter lim="800000"/>
                  <a:headEnd type="none" w="sm" len="sm"/>
                  <a:tailEnd type="none" w="sm" len="sm"/>
                </a:ln>
              </p:spPr>
              <p:txBody>
                <a:bodyPr spcFirstLastPara="1" wrap="square" lIns="137138" tIns="68550" rIns="137138" bIns="68550" anchor="ctr" anchorCtr="0">
                  <a:noAutofit/>
                </a:bodyPr>
                <a:lstStyle/>
                <a:p>
                  <a:r>
                    <a:rPr lang="en-US" sz="1200" b="1">
                      <a:solidFill>
                        <a:schemeClr val="dk1"/>
                      </a:solidFill>
                      <a:latin typeface="Open Sans"/>
                      <a:ea typeface="Open Sans"/>
                      <a:cs typeface="Open Sans"/>
                      <a:sym typeface="Open Sans"/>
                    </a:rPr>
                    <a:t>Department of Youth Development</a:t>
                  </a:r>
                  <a:endParaRPr sz="2400"/>
                </a:p>
              </p:txBody>
            </p:sp>
          </p:grpSp>
          <p:sp>
            <p:nvSpPr>
              <p:cNvPr id="15" name="Google Shape;265;p5">
                <a:extLst>
                  <a:ext uri="{FF2B5EF4-FFF2-40B4-BE49-F238E27FC236}">
                    <a16:creationId xmlns:a16="http://schemas.microsoft.com/office/drawing/2014/main" id="{71D90289-4AA9-4601-855C-3108949C3EFA}"/>
                  </a:ext>
                </a:extLst>
              </p:cNvPr>
              <p:cNvSpPr/>
              <p:nvPr/>
            </p:nvSpPr>
            <p:spPr>
              <a:xfrm>
                <a:off x="9232916" y="4851758"/>
                <a:ext cx="675465" cy="398525"/>
              </a:xfrm>
              <a:prstGeom prst="parallelogram">
                <a:avLst>
                  <a:gd name="adj" fmla="val 59059"/>
                </a:avLst>
              </a:prstGeom>
              <a:solidFill>
                <a:srgbClr val="D8BBA0"/>
              </a:solidFill>
              <a:ln>
                <a:noFill/>
              </a:ln>
            </p:spPr>
            <p:txBody>
              <a:bodyPr spcFirstLastPara="1" wrap="square" lIns="137138" tIns="68550" rIns="137138" bIns="68550" anchor="ctr" anchorCtr="0">
                <a:noAutofit/>
              </a:bodyPr>
              <a:lstStyle/>
              <a:p>
                <a:pPr algn="ctr"/>
                <a:endParaRPr sz="2700">
                  <a:solidFill>
                    <a:schemeClr val="lt1"/>
                  </a:solidFill>
                  <a:latin typeface="Open Sans"/>
                  <a:ea typeface="Open Sans"/>
                  <a:cs typeface="Open Sans"/>
                  <a:sym typeface="Open Sans"/>
                </a:endParaRPr>
              </a:p>
            </p:txBody>
          </p:sp>
          <p:sp>
            <p:nvSpPr>
              <p:cNvPr id="16" name="Google Shape;266;p5">
                <a:extLst>
                  <a:ext uri="{FF2B5EF4-FFF2-40B4-BE49-F238E27FC236}">
                    <a16:creationId xmlns:a16="http://schemas.microsoft.com/office/drawing/2014/main" id="{2F91CFB5-7499-4E17-9404-0370146B682B}"/>
                  </a:ext>
                </a:extLst>
              </p:cNvPr>
              <p:cNvSpPr txBox="1"/>
              <p:nvPr/>
            </p:nvSpPr>
            <p:spPr>
              <a:xfrm>
                <a:off x="9339233" y="4858902"/>
                <a:ext cx="592931" cy="276959"/>
              </a:xfrm>
              <a:prstGeom prst="rect">
                <a:avLst/>
              </a:prstGeom>
              <a:noFill/>
              <a:ln>
                <a:noFill/>
              </a:ln>
            </p:spPr>
            <p:txBody>
              <a:bodyPr spcFirstLastPara="1" wrap="square" lIns="137138" tIns="68550" rIns="137138" bIns="68550" anchor="t" anchorCtr="0">
                <a:spAutoFit/>
              </a:bodyPr>
              <a:lstStyle/>
              <a:p>
                <a:pPr algn="just"/>
                <a:r>
                  <a:rPr lang="en-US" sz="900" dirty="0">
                    <a:solidFill>
                      <a:schemeClr val="dk1"/>
                    </a:solidFill>
                    <a:latin typeface="Open Sans"/>
                    <a:ea typeface="Open Sans"/>
                    <a:cs typeface="Open Sans"/>
                    <a:sym typeface="Open Sans"/>
                  </a:rPr>
                  <a:t>Welcome to DYD!</a:t>
                </a:r>
                <a:endParaRPr sz="2700" dirty="0"/>
              </a:p>
            </p:txBody>
          </p:sp>
        </p:grpSp>
        <p:cxnSp>
          <p:nvCxnSpPr>
            <p:cNvPr id="13" name="Google Shape;267;p5">
              <a:extLst>
                <a:ext uri="{FF2B5EF4-FFF2-40B4-BE49-F238E27FC236}">
                  <a16:creationId xmlns:a16="http://schemas.microsoft.com/office/drawing/2014/main" id="{EEA05A6F-392C-4288-A1B3-90AA34900024}"/>
                </a:ext>
              </a:extLst>
            </p:cNvPr>
            <p:cNvCxnSpPr/>
            <p:nvPr/>
          </p:nvCxnSpPr>
          <p:spPr>
            <a:xfrm>
              <a:off x="8749314" y="8252531"/>
              <a:ext cx="634050" cy="0"/>
            </a:xfrm>
            <a:prstGeom prst="straightConnector1">
              <a:avLst/>
            </a:prstGeom>
            <a:noFill/>
            <a:ln w="76200" cap="flat" cmpd="sng">
              <a:solidFill>
                <a:srgbClr val="FF8E4C"/>
              </a:solidFill>
              <a:prstDash val="solid"/>
              <a:miter lim="800000"/>
              <a:headEnd type="none" w="sm" len="sm"/>
              <a:tailEnd type="triangle" w="med" len="med"/>
            </a:ln>
          </p:spPr>
        </p:cxnSp>
      </p:grpSp>
      <p:sp>
        <p:nvSpPr>
          <p:cNvPr id="241" name="Google Shape;241;p4"/>
          <p:cNvSpPr txBox="1">
            <a:spLocks noGrp="1"/>
          </p:cNvSpPr>
          <p:nvPr>
            <p:ph type="title" idx="4294967295"/>
          </p:nvPr>
        </p:nvSpPr>
        <p:spPr>
          <a:xfrm>
            <a:off x="530337" y="1156446"/>
            <a:ext cx="16522139" cy="711200"/>
          </a:xfrm>
          <a:prstGeom prst="rect">
            <a:avLst/>
          </a:prstGeom>
          <a:noFill/>
          <a:ln>
            <a:noFill/>
          </a:ln>
        </p:spPr>
        <p:txBody>
          <a:bodyPr spcFirstLastPara="1" wrap="square" lIns="137138" tIns="68550" rIns="137138" bIns="68550" anchor="ctr" anchorCtr="0">
            <a:noAutofit/>
          </a:bodyPr>
          <a:lstStyle/>
          <a:p>
            <a:pPr algn="l">
              <a:buSzPts val="4000"/>
            </a:pPr>
            <a:r>
              <a:rPr lang="en-US" sz="5400" b="1"/>
              <a:t>Phase 2: </a:t>
            </a:r>
            <a:r>
              <a:rPr lang="en-US" sz="5400"/>
              <a:t>Building Sustainable Restorative Structures</a:t>
            </a:r>
            <a:endParaRPr sz="4000"/>
          </a:p>
        </p:txBody>
      </p:sp>
      <p:sp>
        <p:nvSpPr>
          <p:cNvPr id="242" name="Google Shape;242;p4"/>
          <p:cNvSpPr txBox="1">
            <a:spLocks noGrp="1"/>
          </p:cNvSpPr>
          <p:nvPr>
            <p:ph type="body" idx="4294967295"/>
          </p:nvPr>
        </p:nvSpPr>
        <p:spPr>
          <a:xfrm>
            <a:off x="528541" y="2418720"/>
            <a:ext cx="16918801" cy="6580188"/>
          </a:xfrm>
          <a:prstGeom prst="rect">
            <a:avLst/>
          </a:prstGeom>
          <a:noFill/>
          <a:ln>
            <a:noFill/>
          </a:ln>
        </p:spPr>
        <p:txBody>
          <a:bodyPr spcFirstLastPara="1" wrap="square" lIns="137138" tIns="68550" rIns="137138" bIns="68550" anchor="t" anchorCtr="0">
            <a:normAutofit/>
          </a:bodyPr>
          <a:lstStyle/>
          <a:p>
            <a:pPr marL="0" indent="0">
              <a:spcBef>
                <a:spcPts val="0"/>
              </a:spcBef>
              <a:buSzPts val="2800"/>
              <a:buNone/>
            </a:pPr>
            <a:r>
              <a:rPr lang="en-US" sz="4000" dirty="0">
                <a:latin typeface="Calibri Light" panose="020F0302020204030204" pitchFamily="34" charset="0"/>
                <a:cs typeface="Calibri Light" panose="020F0302020204030204" pitchFamily="34" charset="0"/>
              </a:rPr>
              <a:t>First, the collaborative established a Youth Diversion program model that connects young people who would otherwise be arrested to community-based services, </a:t>
            </a:r>
            <a:r>
              <a:rPr lang="en-US" sz="4000" dirty="0">
                <a:solidFill>
                  <a:srgbClr val="C00000"/>
                </a:solidFill>
                <a:highlight>
                  <a:srgbClr val="FDFCCB"/>
                </a:highlight>
                <a:latin typeface="Calibri Light" panose="020F0302020204030204" pitchFamily="34" charset="0"/>
                <a:cs typeface="Calibri Light" panose="020F0302020204030204" pitchFamily="34" charset="0"/>
              </a:rPr>
              <a:t>including restorative justice when appropriate. </a:t>
            </a:r>
          </a:p>
          <a:p>
            <a:pPr marL="0" indent="0">
              <a:spcBef>
                <a:spcPts val="0"/>
              </a:spcBef>
              <a:buSzPts val="2800"/>
              <a:buNone/>
            </a:pPr>
            <a:endParaRPr lang="en-US" sz="700" dirty="0">
              <a:latin typeface="Calibri Light" panose="020F0302020204030204" pitchFamily="34" charset="0"/>
              <a:cs typeface="Calibri Light" panose="020F0302020204030204" pitchFamily="34" charset="0"/>
            </a:endParaRPr>
          </a:p>
          <a:p>
            <a:pPr marL="0" indent="0">
              <a:spcBef>
                <a:spcPts val="0"/>
              </a:spcBef>
              <a:buSzPts val="2800"/>
              <a:buNone/>
            </a:pPr>
            <a:endParaRPr lang="en-US" sz="700" dirty="0">
              <a:latin typeface="Calibri Light" panose="020F0302020204030204" pitchFamily="34" charset="0"/>
              <a:cs typeface="Calibri Light" panose="020F0302020204030204" pitchFamily="34" charset="0"/>
            </a:endParaRPr>
          </a:p>
          <a:p>
            <a:pPr marL="0" indent="0">
              <a:spcBef>
                <a:spcPts val="0"/>
              </a:spcBef>
              <a:buSzPts val="2800"/>
              <a:buNone/>
            </a:pPr>
            <a:endParaRPr lang="en-US" sz="700" dirty="0">
              <a:latin typeface="Calibri Light" panose="020F0302020204030204" pitchFamily="34" charset="0"/>
              <a:cs typeface="Calibri Light" panose="020F0302020204030204" pitchFamily="34" charset="0"/>
            </a:endParaRPr>
          </a:p>
          <a:p>
            <a:pPr marL="0" indent="0">
              <a:spcBef>
                <a:spcPts val="0"/>
              </a:spcBef>
              <a:buSzPts val="2800"/>
              <a:buNone/>
            </a:pPr>
            <a:endParaRPr lang="en-US" sz="700" dirty="0">
              <a:latin typeface="Calibri Light" panose="020F0302020204030204" pitchFamily="34" charset="0"/>
              <a:cs typeface="Calibri Light" panose="020F0302020204030204" pitchFamily="34" charset="0"/>
            </a:endParaRPr>
          </a:p>
          <a:p>
            <a:pPr marL="0" indent="0">
              <a:spcBef>
                <a:spcPts val="0"/>
              </a:spcBef>
              <a:buSzPts val="2800"/>
              <a:buNone/>
            </a:pPr>
            <a:r>
              <a:rPr lang="en-US" sz="4000" dirty="0">
                <a:latin typeface="Calibri Light" panose="020F0302020204030204" pitchFamily="34" charset="0"/>
                <a:cs typeface="Calibri Light" panose="020F0302020204030204" pitchFamily="34" charset="0"/>
              </a:rPr>
              <a:t>Today, the Department of Youth Development is charged with building on those efforts to bring restorative practices to life at a systems level, both across the Department’s programs / policies and in other youth-serving systems.</a:t>
            </a:r>
          </a:p>
        </p:txBody>
      </p:sp>
      <p:pic>
        <p:nvPicPr>
          <p:cNvPr id="3" name="Picture 2" descr="Diagram&#10;&#10;Description automatically generated">
            <a:extLst>
              <a:ext uri="{FF2B5EF4-FFF2-40B4-BE49-F238E27FC236}">
                <a16:creationId xmlns:a16="http://schemas.microsoft.com/office/drawing/2014/main" id="{56DCFA1E-5CA5-423D-885E-39A8AC5F8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50507">
            <a:off x="13918442" y="8156096"/>
            <a:ext cx="741514" cy="948482"/>
          </a:xfrm>
          <a:prstGeom prst="rect">
            <a:avLst/>
          </a:prstGeom>
        </p:spPr>
      </p:pic>
    </p:spTree>
    <p:extLst>
      <p:ext uri="{BB962C8B-B14F-4D97-AF65-F5344CB8AC3E}">
        <p14:creationId xmlns:p14="http://schemas.microsoft.com/office/powerpoint/2010/main" val="284871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3139710-D81C-4620-8DC9-DA5938E44D90}"/>
              </a:ext>
            </a:extLst>
          </p:cNvPr>
          <p:cNvSpPr/>
          <p:nvPr/>
        </p:nvSpPr>
        <p:spPr>
          <a:xfrm>
            <a:off x="1130531" y="978824"/>
            <a:ext cx="3075709" cy="615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screenshot of a computer&#10;&#10;Description automatically generated with low confidence">
            <a:extLst>
              <a:ext uri="{FF2B5EF4-FFF2-40B4-BE49-F238E27FC236}">
                <a16:creationId xmlns:a16="http://schemas.microsoft.com/office/drawing/2014/main" id="{6E50742B-5EE6-433D-98EF-3DC75EB9060C}"/>
              </a:ext>
            </a:extLst>
          </p:cNvPr>
          <p:cNvPicPr>
            <a:picLocks noChangeAspect="1"/>
          </p:cNvPicPr>
          <p:nvPr/>
        </p:nvPicPr>
        <p:blipFill rotWithShape="1">
          <a:blip r:embed="rId3">
            <a:extLst>
              <a:ext uri="{28A0092B-C50C-407E-A947-70E740481C1C}">
                <a14:useLocalDpi xmlns:a14="http://schemas.microsoft.com/office/drawing/2010/main" val="0"/>
              </a:ext>
            </a:extLst>
          </a:blip>
          <a:srcRect l="523" t="13756"/>
          <a:stretch/>
        </p:blipFill>
        <p:spPr>
          <a:xfrm>
            <a:off x="1622322" y="359488"/>
            <a:ext cx="15122929" cy="9833488"/>
          </a:xfrm>
          <a:prstGeom prst="rect">
            <a:avLst/>
          </a:prstGeom>
        </p:spPr>
      </p:pic>
    </p:spTree>
    <p:extLst>
      <p:ext uri="{BB962C8B-B14F-4D97-AF65-F5344CB8AC3E}">
        <p14:creationId xmlns:p14="http://schemas.microsoft.com/office/powerpoint/2010/main" val="1750173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3b4cdd-023b-4c93-a850-3f67a168bc04">
      <Terms xmlns="http://schemas.microsoft.com/office/infopath/2007/PartnerControls"/>
    </lcf76f155ced4ddcb4097134ff3c332f>
    <TaxCatchAll xmlns="bf2920f7-6e42-4ee3-9f3f-c94b7af73a2a" xsi:nil="true"/>
    <MediaLengthInSeconds xmlns="eb3b4cdd-023b-4c93-a850-3f67a168bc04" xsi:nil="true"/>
    <SharedWithUsers xmlns="d934620b-aef8-4149-910d-7204a1e0a99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ED2C738C208C4BB8BCD630E18D9755" ma:contentTypeVersion="17" ma:contentTypeDescription="Create a new document." ma:contentTypeScope="" ma:versionID="9a24bb73cd1c6663b418c4a26212fc94">
  <xsd:schema xmlns:xsd="http://www.w3.org/2001/XMLSchema" xmlns:xs="http://www.w3.org/2001/XMLSchema" xmlns:p="http://schemas.microsoft.com/office/2006/metadata/properties" xmlns:ns2="eb3b4cdd-023b-4c93-a850-3f67a168bc04" xmlns:ns3="d934620b-aef8-4149-910d-7204a1e0a998" xmlns:ns4="bf2920f7-6e42-4ee3-9f3f-c94b7af73a2a" targetNamespace="http://schemas.microsoft.com/office/2006/metadata/properties" ma:root="true" ma:fieldsID="631823ce6cbc18550bdb0eb54843bf80" ns2:_="" ns3:_="" ns4:_="">
    <xsd:import namespace="eb3b4cdd-023b-4c93-a850-3f67a168bc04"/>
    <xsd:import namespace="d934620b-aef8-4149-910d-7204a1e0a998"/>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b4cdd-023b-4c93-a850-3f67a168b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4620b-aef8-4149-910d-7204a1e0a9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bfad26d-91a3-4f70-9cd5-41eb213c4be7}" ma:internalName="TaxCatchAll" ma:showField="CatchAllData" ma:web="d934620b-aef8-4149-910d-7204a1e0a9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304026-C4C6-4F13-924C-D82251379FD7}">
  <ds:schemaRefs>
    <ds:schemaRef ds:uri="http://schemas.microsoft.com/sharepoint/v3/contenttype/forms"/>
  </ds:schemaRefs>
</ds:datastoreItem>
</file>

<file path=customXml/itemProps2.xml><?xml version="1.0" encoding="utf-8"?>
<ds:datastoreItem xmlns:ds="http://schemas.openxmlformats.org/officeDocument/2006/customXml" ds:itemID="{12C400F6-4CBD-49B0-B7CB-B96A45B98DA7}">
  <ds:schemaRefs>
    <ds:schemaRef ds:uri="bf2920f7-6e42-4ee3-9f3f-c94b7af73a2a"/>
    <ds:schemaRef ds:uri="d934620b-aef8-4149-910d-7204a1e0a998"/>
    <ds:schemaRef ds:uri="eb3b4cdd-023b-4c93-a850-3f67a168b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5B4DC71-13A0-4A37-8559-6FFFF6E8058A}">
  <ds:schemaRefs>
    <ds:schemaRef ds:uri="bf2920f7-6e42-4ee3-9f3f-c94b7af73a2a"/>
    <ds:schemaRef ds:uri="d934620b-aef8-4149-910d-7204a1e0a998"/>
    <ds:schemaRef ds:uri="eb3b4cdd-023b-4c93-a850-3f67a168bc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otalTime>1</TotalTime>
  <Words>1481</Words>
  <Application>Microsoft Macintosh PowerPoint</Application>
  <PresentationFormat>Custom</PresentationFormat>
  <Paragraphs>194</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Open Sans</vt:lpstr>
      <vt:lpstr>Calibri</vt:lpstr>
      <vt:lpstr>Roboto</vt:lpstr>
      <vt:lpstr>Arial</vt:lpstr>
      <vt:lpstr>Calibri Light</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Phase 1: Impacted Youth and Community Leaders  Push Local Government to Focus on Restorative Justice</vt:lpstr>
      <vt:lpstr>Phase 2: Building Sustainable Restorative Structures</vt:lpstr>
      <vt:lpstr>PowerPoint Presentation</vt:lpstr>
      <vt:lpstr>PowerPoint Presentation</vt:lpstr>
      <vt:lpstr>PowerPoint Presentation</vt:lpstr>
      <vt:lpstr>PowerPoint Presentation</vt:lpstr>
      <vt:lpstr>PowerPoint Presentation</vt:lpstr>
      <vt:lpstr>PowerPoint Presentation</vt:lpstr>
      <vt:lpstr>Phase 3: Reassessing What’s Possible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Schooley</dc:creator>
  <cp:lastModifiedBy>Daniel Ranweiler</cp:lastModifiedBy>
  <cp:revision>4</cp:revision>
  <dcterms:created xsi:type="dcterms:W3CDTF">2006-08-16T00:00:00Z</dcterms:created>
  <dcterms:modified xsi:type="dcterms:W3CDTF">2023-08-03T23:20:18Z</dcterms:modified>
  <dc:identifier>DAFetpk68f8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0x0101000EED2C738C208C4BB8BCD630E18D9755</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{"FileActivityType":"6","FileActivityTimeStamp":"2023-05-30T22:37:44.513Z","FileActivityUsersOnPage":[{"DisplayName":"Marianna Hernandez-Cadena","Id":"mhernandez@dyd.lacounty.gov"}],"FileActivityNavigationId":null}</vt:lpwstr>
  </property>
  <property fmtid="{D5CDD505-2E9C-101B-9397-08002B2CF9AE}" pid="7" name="TriggerFlowInfo">
    <vt:lpwstr/>
  </property>
</Properties>
</file>